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8"/>
  </p:notesMasterIdLst>
  <p:handoutMasterIdLst>
    <p:handoutMasterId r:id="rId79"/>
  </p:handoutMasterIdLst>
  <p:sldIdLst>
    <p:sldId id="256" r:id="rId2"/>
    <p:sldId id="259" r:id="rId3"/>
    <p:sldId id="284" r:id="rId4"/>
    <p:sldId id="290" r:id="rId5"/>
    <p:sldId id="291" r:id="rId6"/>
    <p:sldId id="367" r:id="rId7"/>
    <p:sldId id="296" r:id="rId8"/>
    <p:sldId id="295" r:id="rId9"/>
    <p:sldId id="368" r:id="rId10"/>
    <p:sldId id="357" r:id="rId11"/>
    <p:sldId id="301" r:id="rId12"/>
    <p:sldId id="304" r:id="rId13"/>
    <p:sldId id="303" r:id="rId14"/>
    <p:sldId id="285" r:id="rId15"/>
    <p:sldId id="370" r:id="rId16"/>
    <p:sldId id="371" r:id="rId17"/>
    <p:sldId id="372" r:id="rId18"/>
    <p:sldId id="373" r:id="rId19"/>
    <p:sldId id="374" r:id="rId20"/>
    <p:sldId id="369" r:id="rId21"/>
    <p:sldId id="306" r:id="rId22"/>
    <p:sldId id="307" r:id="rId23"/>
    <p:sldId id="308" r:id="rId24"/>
    <p:sldId id="359" r:id="rId25"/>
    <p:sldId id="360" r:id="rId26"/>
    <p:sldId id="361" r:id="rId27"/>
    <p:sldId id="362" r:id="rId28"/>
    <p:sldId id="364" r:id="rId29"/>
    <p:sldId id="365" r:id="rId30"/>
    <p:sldId id="310" r:id="rId31"/>
    <p:sldId id="311" r:id="rId32"/>
    <p:sldId id="312" r:id="rId33"/>
    <p:sldId id="313" r:id="rId34"/>
    <p:sldId id="314" r:id="rId35"/>
    <p:sldId id="315" r:id="rId36"/>
    <p:sldId id="316" r:id="rId37"/>
    <p:sldId id="317" r:id="rId38"/>
    <p:sldId id="318" r:id="rId39"/>
    <p:sldId id="319" r:id="rId40"/>
    <p:sldId id="320" r:id="rId41"/>
    <p:sldId id="321" r:id="rId42"/>
    <p:sldId id="322" r:id="rId43"/>
    <p:sldId id="323" r:id="rId44"/>
    <p:sldId id="324" r:id="rId45"/>
    <p:sldId id="325" r:id="rId46"/>
    <p:sldId id="326" r:id="rId47"/>
    <p:sldId id="327" r:id="rId48"/>
    <p:sldId id="328" r:id="rId49"/>
    <p:sldId id="329" r:id="rId50"/>
    <p:sldId id="330" r:id="rId51"/>
    <p:sldId id="331" r:id="rId52"/>
    <p:sldId id="332" r:id="rId53"/>
    <p:sldId id="334" r:id="rId54"/>
    <p:sldId id="333" r:id="rId55"/>
    <p:sldId id="335" r:id="rId56"/>
    <p:sldId id="336" r:id="rId57"/>
    <p:sldId id="338" r:id="rId58"/>
    <p:sldId id="337" r:id="rId59"/>
    <p:sldId id="339" r:id="rId60"/>
    <p:sldId id="340" r:id="rId61"/>
    <p:sldId id="341" r:id="rId62"/>
    <p:sldId id="342" r:id="rId63"/>
    <p:sldId id="343" r:id="rId64"/>
    <p:sldId id="344" r:id="rId65"/>
    <p:sldId id="345" r:id="rId66"/>
    <p:sldId id="346" r:id="rId67"/>
    <p:sldId id="347" r:id="rId68"/>
    <p:sldId id="348" r:id="rId69"/>
    <p:sldId id="349" r:id="rId70"/>
    <p:sldId id="350" r:id="rId71"/>
    <p:sldId id="351" r:id="rId72"/>
    <p:sldId id="352" r:id="rId73"/>
    <p:sldId id="353" r:id="rId74"/>
    <p:sldId id="354" r:id="rId75"/>
    <p:sldId id="356" r:id="rId76"/>
    <p:sldId id="288" r:id="rId77"/>
  </p:sldIdLst>
  <p:sldSz cx="9144000" cy="5143500" type="screen16x9"/>
  <p:notesSz cx="6858000" cy="9144000"/>
  <p:defaultText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4367"/>
    <a:srgbClr val="1D4865"/>
    <a:srgbClr val="1D4971"/>
    <a:srgbClr val="51B3CD"/>
    <a:srgbClr val="83C2DB"/>
    <a:srgbClr val="2980B4"/>
    <a:srgbClr val="4287C6"/>
    <a:srgbClr val="2780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8007" autoAdjust="0"/>
  </p:normalViewPr>
  <p:slideViewPr>
    <p:cSldViewPr snapToGrid="0">
      <p:cViewPr varScale="1">
        <p:scale>
          <a:sx n="91" d="100"/>
          <a:sy n="91" d="100"/>
        </p:scale>
        <p:origin x="475"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2021/12/25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196719058"/>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jpeg>
</file>

<file path=ppt/media/image13.jpe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g>
</file>

<file path=ppt/media/image40.jpg>
</file>

<file path=ppt/media/image5.jpeg>
</file>

<file path=ppt/media/image6.jp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2021/12/25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3826497151"/>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2499906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可以看到左邊是三維模型，右邊是真實照片，我想用</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的技術達成將三維模型轉換成真實照片的目的，讓圖片更加逼真。</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2708887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zh-TW" altLang="zh-TW" sz="900" kern="1200" dirty="0" smtClean="0">
                <a:solidFill>
                  <a:schemeClr val="tx1"/>
                </a:solidFill>
                <a:effectLst/>
                <a:latin typeface="+mn-lt"/>
                <a:ea typeface="+mn-ea"/>
                <a:cs typeface="+mn-cs"/>
              </a:rPr>
              <a:t>其中因為對象為室內設計房間照片，設計照片絕對會強調照片能夠越清晰越好，且避免防止輸出的圖片邊緣是模糊的導致破圖，因此本研究會在訓練時加入影像濾波器，希望能在訓練的過程中加入影像濾波的處理，強化圖像物體的輪廓，保持物體的結構，產生出高清晰的圖像。</a:t>
            </a:r>
            <a:endParaRPr lang="en-US" altLang="zh-TW" sz="900" kern="1200" dirty="0" smtClean="0">
              <a:solidFill>
                <a:schemeClr val="tx1"/>
              </a:solidFill>
              <a:effectLst/>
              <a:latin typeface="+mn-lt"/>
              <a:ea typeface="+mn-ea"/>
              <a:cs typeface="+mn-cs"/>
            </a:endParaRPr>
          </a:p>
          <a:p>
            <a:pPr marL="0" marR="0" lvl="0" indent="0" algn="l" defTabSz="685800" rtl="0" eaLnBrk="1" fontAlgn="auto" latinLnBrk="0" hangingPunct="1">
              <a:lnSpc>
                <a:spcPct val="100000"/>
              </a:lnSpc>
              <a:spcBef>
                <a:spcPts val="0"/>
              </a:spcBef>
              <a:spcAft>
                <a:spcPts val="0"/>
              </a:spcAft>
              <a:buClrTx/>
              <a:buSzTx/>
              <a:buFontTx/>
              <a:buNone/>
              <a:tabLst/>
              <a:defRPr/>
            </a:pPr>
            <a:endParaRPr lang="en-US" altLang="zh-TW" sz="900" kern="1200" dirty="0" smtClean="0">
              <a:solidFill>
                <a:schemeClr val="tx1"/>
              </a:solidFill>
              <a:effectLst/>
              <a:latin typeface="+mn-lt"/>
              <a:ea typeface="+mn-ea"/>
              <a:cs typeface="+mn-cs"/>
            </a:endParaRPr>
          </a:p>
          <a:p>
            <a:pPr marL="0" marR="0" lvl="0" indent="0" algn="l" defTabSz="685800" rtl="0" eaLnBrk="1" fontAlgn="auto" latinLnBrk="0" hangingPunct="1">
              <a:lnSpc>
                <a:spcPct val="100000"/>
              </a:lnSpc>
              <a:spcBef>
                <a:spcPts val="0"/>
              </a:spcBef>
              <a:spcAft>
                <a:spcPts val="0"/>
              </a:spcAft>
              <a:buClrTx/>
              <a:buSzTx/>
              <a:buFontTx/>
              <a:buNone/>
              <a:tabLst/>
              <a:defRPr/>
            </a:pPr>
            <a:r>
              <a:rPr lang="zh-TW" altLang="zh-TW" sz="900" kern="1200" dirty="0" smtClean="0">
                <a:solidFill>
                  <a:schemeClr val="tx1"/>
                </a:solidFill>
                <a:effectLst/>
                <a:latin typeface="+mn-lt"/>
                <a:ea typeface="+mn-ea"/>
                <a:cs typeface="+mn-cs"/>
              </a:rPr>
              <a:t>另外因室內設計的房間照片中會存在多個傢俱，屬於多物件類別的照片，因此此研究將嘗試在訓練前對圖片進行語義分割，將圖片中的前景如傢俱獨立分割出來，產生出新的圖片，目的是希望在訓練的過程連同前景物件也單獨抓出來訓練，將室內設計房間照片能夠保留所有前景物件，在訓練的過程較能夠還原所有前景，最後觀察實驗後的成果。</a:t>
            </a:r>
          </a:p>
          <a:p>
            <a:pPr marL="0" marR="0" lvl="0" indent="0" algn="l" defTabSz="685800" rtl="0" eaLnBrk="1" fontAlgn="auto" latinLnBrk="0" hangingPunct="1">
              <a:lnSpc>
                <a:spcPct val="100000"/>
              </a:lnSpc>
              <a:spcBef>
                <a:spcPts val="0"/>
              </a:spcBef>
              <a:spcAft>
                <a:spcPts val="0"/>
              </a:spcAft>
              <a:buClrTx/>
              <a:buSzTx/>
              <a:buFontTx/>
              <a:buNone/>
              <a:tabLst/>
              <a:defRPr/>
            </a:pPr>
            <a:endParaRPr lang="zh-TW" altLang="zh-TW" sz="900" kern="1200" dirty="0" smtClean="0">
              <a:solidFill>
                <a:schemeClr val="tx1"/>
              </a:solidFill>
              <a:effectLst/>
              <a:latin typeface="+mn-lt"/>
              <a:ea typeface="+mn-ea"/>
              <a:cs typeface="+mn-cs"/>
            </a:endParaRPr>
          </a:p>
          <a:p>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24722765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最後希望透過本研究訓練出來的模型，能夠快速地將三維模型轉換為真實照片，解決時間、技術以及金錢問題以滿足客戶需求，讓沒有設計能力的人也能得到所需的照片。</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917460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en-US" altLang="zh-TW" sz="900" dirty="0" smtClean="0"/>
              <a:t>A.</a:t>
            </a:r>
            <a:r>
              <a:rPr lang="zh-TW" altLang="en-US" sz="900" dirty="0" smtClean="0"/>
              <a:t>訓練前加入語義分割，增強輪廓，觀察是否訓練結果</a:t>
            </a:r>
            <a:endParaRPr lang="en-US" altLang="zh-TW" sz="900" dirty="0" smtClean="0"/>
          </a:p>
          <a:p>
            <a:pPr>
              <a:lnSpc>
                <a:spcPct val="150000"/>
              </a:lnSpc>
            </a:pPr>
            <a:r>
              <a:rPr lang="en-US" altLang="zh-TW" sz="900" dirty="0" smtClean="0"/>
              <a:t>B.</a:t>
            </a:r>
            <a:r>
              <a:rPr lang="zh-TW" altLang="en-US" sz="900" dirty="0" smtClean="0"/>
              <a:t>在生成對抗網路加入影像濾波層，強化物體輪廓，觀察訓練成果</a:t>
            </a:r>
            <a:endParaRPr lang="en-US" altLang="zh-TW" sz="900" dirty="0" smtClean="0"/>
          </a:p>
          <a:p>
            <a:pPr>
              <a:lnSpc>
                <a:spcPct val="150000"/>
              </a:lnSpc>
            </a:pPr>
            <a:r>
              <a:rPr lang="en-US" altLang="zh-TW" sz="900" dirty="0" smtClean="0"/>
              <a:t>C. </a:t>
            </a:r>
            <a:r>
              <a:rPr lang="zh-TW" altLang="en-US" sz="900" dirty="0" smtClean="0"/>
              <a:t>利用人工智慧快速解決</a:t>
            </a:r>
            <a:r>
              <a:rPr lang="en-US" altLang="zh-TW" sz="900" dirty="0" smtClean="0"/>
              <a:t>3D</a:t>
            </a:r>
            <a:r>
              <a:rPr lang="zh-TW" altLang="en-US" sz="900" dirty="0" smtClean="0"/>
              <a:t>模型轉換真實照片</a:t>
            </a:r>
            <a:endParaRPr lang="zh-TW" altLang="zh-TW" sz="900" dirty="0" smtClean="0"/>
          </a:p>
          <a:p>
            <a:pPr marL="0" marR="0" lvl="0" indent="0" algn="l" defTabSz="685800" rtl="0" eaLnBrk="1" fontAlgn="auto" latinLnBrk="0" hangingPunct="1">
              <a:lnSpc>
                <a:spcPct val="100000"/>
              </a:lnSpc>
              <a:spcBef>
                <a:spcPts val="0"/>
              </a:spcBef>
              <a:spcAft>
                <a:spcPts val="0"/>
              </a:spcAft>
              <a:buClrTx/>
              <a:buSzTx/>
              <a:buFontTx/>
              <a:buNone/>
              <a:tabLst/>
              <a:defRPr/>
            </a:pPr>
            <a:endParaRPr lang="zh-TW" altLang="zh-TW" sz="900" dirty="0" smtClean="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26370716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6814433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三維模型為一個物體以三維的方式表現，通常使用電腦或其他影像裝置進行顯示，顯示的物體可以是現實的物體，也可以是虛構的東西。現今三維模型已運用於許多產業，例如醫療行業製作器官的模型、電子遊戲業用於虛擬場景等，當然室內設計業也不例外，</a:t>
            </a:r>
            <a:endParaRPr lang="en-US" altLang="zh-TW" sz="900" kern="1200" dirty="0" smtClean="0">
              <a:solidFill>
                <a:schemeClr val="tx1"/>
              </a:solidFill>
              <a:effectLst/>
              <a:latin typeface="+mn-lt"/>
              <a:ea typeface="+mn-ea"/>
              <a:cs typeface="+mn-cs"/>
            </a:endParaRPr>
          </a:p>
          <a:p>
            <a:endParaRPr lang="en-US" altLang="zh-TW" sz="900" kern="1200" dirty="0" smtClean="0">
              <a:solidFill>
                <a:schemeClr val="tx1"/>
              </a:solidFill>
              <a:effectLst/>
              <a:latin typeface="+mn-lt"/>
              <a:ea typeface="+mn-ea"/>
              <a:cs typeface="+mn-cs"/>
            </a:endParaRPr>
          </a:p>
          <a:p>
            <a:pPr marL="0" marR="0" lvl="0" indent="0" algn="l" defTabSz="685800" rtl="0" eaLnBrk="1" fontAlgn="auto" latinLnBrk="0" hangingPunct="1">
              <a:lnSpc>
                <a:spcPct val="100000"/>
              </a:lnSpc>
              <a:spcBef>
                <a:spcPts val="0"/>
              </a:spcBef>
              <a:spcAft>
                <a:spcPts val="0"/>
              </a:spcAft>
              <a:buClrTx/>
              <a:buSzTx/>
              <a:buFontTx/>
              <a:buNone/>
              <a:tabLst/>
              <a:defRPr/>
            </a:pPr>
            <a:r>
              <a:rPr lang="zh-TW" altLang="zh-TW" sz="900" kern="1200" dirty="0" smtClean="0">
                <a:solidFill>
                  <a:schemeClr val="tx1"/>
                </a:solidFill>
                <a:effectLst/>
                <a:latin typeface="+mn-lt"/>
                <a:ea typeface="+mn-ea"/>
                <a:cs typeface="+mn-cs"/>
              </a:rPr>
              <a:t>許多時候在裝潢房子之前，客戶大部分會有預先看到自己房間樣貌的需求，而早期在電腦還沒普及的時候，室內設計往往會運用手繪</a:t>
            </a:r>
            <a:r>
              <a:rPr lang="en-US" altLang="zh-TW" sz="900" kern="1200" dirty="0" smtClean="0">
                <a:solidFill>
                  <a:schemeClr val="tx1"/>
                </a:solidFill>
                <a:effectLst/>
                <a:latin typeface="+mn-lt"/>
                <a:ea typeface="+mn-ea"/>
                <a:cs typeface="+mn-cs"/>
              </a:rPr>
              <a:t> 2D </a:t>
            </a:r>
            <a:r>
              <a:rPr lang="zh-TW" altLang="zh-TW" sz="900" kern="1200" dirty="0" smtClean="0">
                <a:solidFill>
                  <a:schemeClr val="tx1"/>
                </a:solidFill>
                <a:effectLst/>
                <a:latin typeface="+mn-lt"/>
                <a:ea typeface="+mn-ea"/>
                <a:cs typeface="+mn-cs"/>
              </a:rPr>
              <a:t>設計圖、透視圖等方式進行設計的展現。雖然能夠正確的表達設計師的設計構想，但在客戶端時常需要靠著自身的想像力，來綜合判斷完工後的實際樣態。而很多時候在工程完成後，可能會發現與當初的想像有相當大的落差，造成設計師及客戶雙方的困擾，嚴重的話甚至產生法律糾紛。</a:t>
            </a:r>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38442323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zh-TW" altLang="zh-TW" sz="900" kern="1200" dirty="0" smtClean="0">
                <a:solidFill>
                  <a:schemeClr val="tx1"/>
                </a:solidFill>
                <a:effectLst/>
                <a:latin typeface="+mn-lt"/>
                <a:ea typeface="+mn-ea"/>
                <a:cs typeface="+mn-cs"/>
              </a:rPr>
              <a:t>隨著時間的發展，加上電腦的普及應用，三維模型也逐漸取代以往手繪的方式及</a:t>
            </a:r>
            <a:r>
              <a:rPr lang="en-US" altLang="zh-TW" sz="900" kern="1200" dirty="0" smtClean="0">
                <a:solidFill>
                  <a:schemeClr val="tx1"/>
                </a:solidFill>
                <a:effectLst/>
                <a:latin typeface="+mn-lt"/>
                <a:ea typeface="+mn-ea"/>
                <a:cs typeface="+mn-cs"/>
              </a:rPr>
              <a:t>2D</a:t>
            </a:r>
            <a:r>
              <a:rPr lang="zh-TW" altLang="zh-TW" sz="900" kern="1200" dirty="0" smtClean="0">
                <a:solidFill>
                  <a:schemeClr val="tx1"/>
                </a:solidFill>
                <a:effectLst/>
                <a:latin typeface="+mn-lt"/>
                <a:ea typeface="+mn-ea"/>
                <a:cs typeface="+mn-cs"/>
              </a:rPr>
              <a:t>圖的呈現，作為記錄物體的方式。三維模型能夠具有多個特徵，在視覺上的呈現明顯優於</a:t>
            </a:r>
            <a:r>
              <a:rPr lang="en-US" altLang="zh-TW" sz="900" kern="1200" dirty="0" smtClean="0">
                <a:solidFill>
                  <a:schemeClr val="tx1"/>
                </a:solidFill>
                <a:effectLst/>
                <a:latin typeface="+mn-lt"/>
                <a:ea typeface="+mn-ea"/>
                <a:cs typeface="+mn-cs"/>
              </a:rPr>
              <a:t>2D</a:t>
            </a:r>
            <a:r>
              <a:rPr lang="zh-TW" altLang="zh-TW" sz="900" kern="1200" dirty="0" smtClean="0">
                <a:solidFill>
                  <a:schemeClr val="tx1"/>
                </a:solidFill>
                <a:effectLst/>
                <a:latin typeface="+mn-lt"/>
                <a:ea typeface="+mn-ea"/>
                <a:cs typeface="+mn-cs"/>
              </a:rPr>
              <a:t>圖像，而三維模型主要以</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建模軟體來繪製，在台灣市面上已有許多成熟的</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建模軟體，例如</a:t>
            </a:r>
            <a:r>
              <a:rPr lang="en-US" altLang="zh-TW" sz="900" kern="1200" dirty="0" smtClean="0">
                <a:solidFill>
                  <a:schemeClr val="tx1"/>
                </a:solidFill>
                <a:effectLst/>
                <a:latin typeface="+mn-lt"/>
                <a:ea typeface="+mn-ea"/>
                <a:cs typeface="+mn-cs"/>
              </a:rPr>
              <a:t>3D Warehouse </a:t>
            </a:r>
            <a:r>
              <a:rPr lang="zh-TW" altLang="zh-TW" sz="900" kern="1200" dirty="0" smtClean="0">
                <a:solidFill>
                  <a:schemeClr val="tx1"/>
                </a:solidFill>
                <a:effectLst/>
                <a:latin typeface="+mn-lt"/>
                <a:ea typeface="+mn-ea"/>
                <a:cs typeface="+mn-cs"/>
              </a:rPr>
              <a:t>、</a:t>
            </a:r>
            <a:r>
              <a:rPr lang="en-US" altLang="zh-TW" sz="900" kern="1200" dirty="0" err="1" smtClean="0">
                <a:solidFill>
                  <a:schemeClr val="tx1"/>
                </a:solidFill>
                <a:effectLst/>
                <a:latin typeface="+mn-lt"/>
                <a:ea typeface="+mn-ea"/>
                <a:cs typeface="+mn-cs"/>
              </a:rPr>
              <a:t>SketchUp</a:t>
            </a:r>
            <a:r>
              <a:rPr lang="en-US" altLang="zh-TW" sz="900" kern="1200" dirty="0" smtClean="0">
                <a:solidFill>
                  <a:schemeClr val="tx1"/>
                </a:solidFill>
                <a:effectLst/>
                <a:latin typeface="+mn-lt"/>
                <a:ea typeface="+mn-ea"/>
                <a:cs typeface="+mn-cs"/>
              </a:rPr>
              <a:t>(SKP)</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3D Studio Max(3ds Max)</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Rhinoceros 3D(Rhino 3D)</a:t>
            </a:r>
            <a:r>
              <a:rPr lang="zh-TW" altLang="zh-TW" sz="900" kern="1200" dirty="0" smtClean="0">
                <a:solidFill>
                  <a:schemeClr val="tx1"/>
                </a:solidFill>
                <a:effectLst/>
                <a:latin typeface="+mn-lt"/>
                <a:ea typeface="+mn-ea"/>
                <a:cs typeface="+mn-cs"/>
              </a:rPr>
              <a:t>等都是常見的</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建模軟體，通常在建置完</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模型後會再經過一道渲染程序，將原先建置的三維模型透過渲染引擎渲染成更接近真實</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場景的圖片，稱為</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擬真圖。而在渲染軟體這部分以</a:t>
            </a:r>
            <a:r>
              <a:rPr lang="en-US" altLang="zh-TW" sz="900" kern="1200" dirty="0" smtClean="0">
                <a:solidFill>
                  <a:schemeClr val="tx1"/>
                </a:solidFill>
                <a:effectLst/>
                <a:latin typeface="+mn-lt"/>
                <a:ea typeface="+mn-ea"/>
                <a:cs typeface="+mn-cs"/>
              </a:rPr>
              <a:t>V-Ray</a:t>
            </a:r>
            <a:r>
              <a:rPr lang="zh-TW" altLang="zh-TW" sz="900" kern="1200" dirty="0" smtClean="0">
                <a:solidFill>
                  <a:schemeClr val="tx1"/>
                </a:solidFill>
                <a:effectLst/>
                <a:latin typeface="+mn-lt"/>
                <a:ea typeface="+mn-ea"/>
                <a:cs typeface="+mn-cs"/>
              </a:rPr>
              <a:t>為主流，常用的</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建模軟體都能與</a:t>
            </a:r>
            <a:r>
              <a:rPr lang="en-US" altLang="zh-TW" sz="900" kern="1200" dirty="0" smtClean="0">
                <a:solidFill>
                  <a:schemeClr val="tx1"/>
                </a:solidFill>
                <a:effectLst/>
                <a:latin typeface="+mn-lt"/>
                <a:ea typeface="+mn-ea"/>
                <a:cs typeface="+mn-cs"/>
              </a:rPr>
              <a:t>V-Ray</a:t>
            </a:r>
            <a:r>
              <a:rPr lang="zh-TW" altLang="zh-TW" sz="900" kern="1200" dirty="0" smtClean="0">
                <a:solidFill>
                  <a:schemeClr val="tx1"/>
                </a:solidFill>
                <a:effectLst/>
                <a:latin typeface="+mn-lt"/>
                <a:ea typeface="+mn-ea"/>
                <a:cs typeface="+mn-cs"/>
              </a:rPr>
              <a:t>做結合，渲染的過程能夠將模型進行著色，也能因應不同材質做調整，更能顯示出建築的紋理、光源等，使得照片更為真實。</a:t>
            </a:r>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29669372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zh-TW" altLang="zh-TW" sz="900" kern="1200" dirty="0" smtClean="0">
                <a:solidFill>
                  <a:schemeClr val="tx1"/>
                </a:solidFill>
                <a:effectLst/>
                <a:latin typeface="+mn-lt"/>
                <a:ea typeface="+mn-ea"/>
                <a:cs typeface="+mn-cs"/>
              </a:rPr>
              <a:t>深度學習在計算機視覺的領域有幾項重要的應用，如影像分類、物件偵測、圖像分割，其中圖像分割是針對圖片中的每格像素的種類去進行區域的分類，把相同的物件劃分在一起，此技術已應用於非常多產業，如生物醫學、自動駕駛等等。傳統的</a:t>
            </a:r>
            <a:r>
              <a:rPr lang="en-US" altLang="zh-TW" sz="900" kern="1200" dirty="0" smtClean="0">
                <a:solidFill>
                  <a:schemeClr val="tx1"/>
                </a:solidFill>
                <a:effectLst/>
                <a:latin typeface="+mn-lt"/>
                <a:ea typeface="+mn-ea"/>
                <a:cs typeface="+mn-cs"/>
              </a:rPr>
              <a:t>CNN</a:t>
            </a:r>
            <a:r>
              <a:rPr lang="zh-TW" altLang="zh-TW" sz="900" kern="1200" dirty="0" smtClean="0">
                <a:solidFill>
                  <a:schemeClr val="tx1"/>
                </a:solidFill>
                <a:effectLst/>
                <a:latin typeface="+mn-lt"/>
                <a:ea typeface="+mn-ea"/>
                <a:cs typeface="+mn-cs"/>
              </a:rPr>
              <a:t>較適合運用於影像分類，因為</a:t>
            </a:r>
            <a:r>
              <a:rPr lang="en-US" altLang="zh-TW" sz="900" kern="1200" dirty="0" smtClean="0">
                <a:solidFill>
                  <a:schemeClr val="tx1"/>
                </a:solidFill>
                <a:effectLst/>
                <a:latin typeface="+mn-lt"/>
                <a:ea typeface="+mn-ea"/>
                <a:cs typeface="+mn-cs"/>
              </a:rPr>
              <a:t>CNN</a:t>
            </a:r>
            <a:r>
              <a:rPr lang="zh-TW" altLang="zh-TW" sz="900" kern="1200" dirty="0" smtClean="0">
                <a:solidFill>
                  <a:schemeClr val="tx1"/>
                </a:solidFill>
                <a:effectLst/>
                <a:latin typeface="+mn-lt"/>
                <a:ea typeface="+mn-ea"/>
                <a:cs typeface="+mn-cs"/>
              </a:rPr>
              <a:t>在進行卷積與池化的過程會丟失細節，無法精確地分辨出物體的輪廓，較適合對整張影像作辨識，並標示出圖像類別。針對這種問題，語義分割的架構陸續被提出來，而語義分割主要的思想為</a:t>
            </a:r>
            <a:r>
              <a:rPr lang="en-US" altLang="zh-TW" sz="900" kern="1200" dirty="0" smtClean="0">
                <a:solidFill>
                  <a:schemeClr val="tx1"/>
                </a:solidFill>
                <a:effectLst/>
                <a:latin typeface="+mn-lt"/>
                <a:ea typeface="+mn-ea"/>
                <a:cs typeface="+mn-cs"/>
              </a:rPr>
              <a:t>Fully Convolutional Networks(FCN)-</a:t>
            </a:r>
            <a:r>
              <a:rPr lang="zh-TW" altLang="zh-TW" sz="900" kern="1200" dirty="0" smtClean="0">
                <a:solidFill>
                  <a:schemeClr val="tx1"/>
                </a:solidFill>
                <a:effectLst/>
                <a:latin typeface="+mn-lt"/>
                <a:ea typeface="+mn-ea"/>
                <a:cs typeface="+mn-cs"/>
              </a:rPr>
              <a:t>全卷積的概念，</a:t>
            </a:r>
            <a:r>
              <a:rPr lang="en-US" altLang="zh-TW" sz="900" kern="1200" dirty="0" smtClean="0">
                <a:solidFill>
                  <a:schemeClr val="tx1"/>
                </a:solidFill>
                <a:effectLst/>
                <a:latin typeface="+mn-lt"/>
                <a:ea typeface="+mn-ea"/>
                <a:cs typeface="+mn-cs"/>
              </a:rPr>
              <a:t>FCN</a:t>
            </a:r>
            <a:r>
              <a:rPr lang="zh-TW" altLang="zh-TW" sz="900" kern="1200" dirty="0" smtClean="0">
                <a:solidFill>
                  <a:schemeClr val="tx1"/>
                </a:solidFill>
                <a:effectLst/>
                <a:latin typeface="+mn-lt"/>
                <a:ea typeface="+mn-ea"/>
                <a:cs typeface="+mn-cs"/>
              </a:rPr>
              <a:t>由</a:t>
            </a:r>
            <a:r>
              <a:rPr lang="en-US" altLang="zh-TW" sz="900" kern="1200" dirty="0" smtClean="0">
                <a:solidFill>
                  <a:schemeClr val="tx1"/>
                </a:solidFill>
                <a:effectLst/>
                <a:latin typeface="+mn-lt"/>
                <a:ea typeface="+mn-ea"/>
                <a:cs typeface="+mn-cs"/>
              </a:rPr>
              <a:t>[J Long et al.]</a:t>
            </a:r>
            <a:r>
              <a:rPr lang="zh-TW" altLang="zh-TW" sz="900" kern="1200" dirty="0" smtClean="0">
                <a:solidFill>
                  <a:schemeClr val="tx1"/>
                </a:solidFill>
                <a:effectLst/>
                <a:latin typeface="+mn-lt"/>
                <a:ea typeface="+mn-ea"/>
                <a:cs typeface="+mn-cs"/>
              </a:rPr>
              <a:t>提出</a:t>
            </a:r>
          </a:p>
          <a:p>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20801038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主要思想是將全連接層替換為卷積層。由於進行語義分割輸入的影像尺寸與輸出的影像尺寸必須為一樣，但卷積層的池化會使圖像尺寸縮小，於是語義分割使用反卷積的操作，對縮小的圖片進行上採樣</a:t>
            </a:r>
            <a:r>
              <a:rPr lang="en-US" altLang="zh-TW" sz="900" kern="1200" dirty="0" smtClean="0">
                <a:solidFill>
                  <a:schemeClr val="tx1"/>
                </a:solidFill>
                <a:effectLst/>
                <a:latin typeface="+mn-lt"/>
                <a:ea typeface="+mn-ea"/>
                <a:cs typeface="+mn-cs"/>
              </a:rPr>
              <a:t>(</a:t>
            </a:r>
            <a:r>
              <a:rPr lang="en-US" altLang="zh-TW" sz="900" kern="1200" dirty="0" err="1" smtClean="0">
                <a:solidFill>
                  <a:schemeClr val="tx1"/>
                </a:solidFill>
                <a:effectLst/>
                <a:latin typeface="+mn-lt"/>
                <a:ea typeface="+mn-ea"/>
                <a:cs typeface="+mn-cs"/>
              </a:rPr>
              <a:t>upsampling</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，直到與原來的輸入為相同的大小，簡單來說就是把池化後縮小的尺寸再放大回去，以滿足語義分割的需求。隨著時間的發展，語義分割的架構也陸陸續續地被提出，像是</a:t>
            </a:r>
            <a:r>
              <a:rPr lang="en-US" altLang="zh-TW" sz="900" kern="1200" dirty="0" err="1" smtClean="0">
                <a:solidFill>
                  <a:schemeClr val="tx1"/>
                </a:solidFill>
                <a:effectLst/>
                <a:latin typeface="+mn-lt"/>
                <a:ea typeface="+mn-ea"/>
                <a:cs typeface="+mn-cs"/>
              </a:rPr>
              <a:t>DeconvNet</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U-Net</a:t>
            </a:r>
            <a:r>
              <a:rPr lang="zh-TW" altLang="zh-TW" sz="900" kern="1200" dirty="0" smtClean="0">
                <a:solidFill>
                  <a:schemeClr val="tx1"/>
                </a:solidFill>
                <a:effectLst/>
                <a:latin typeface="+mn-lt"/>
                <a:ea typeface="+mn-ea"/>
                <a:cs typeface="+mn-cs"/>
              </a:rPr>
              <a:t>、</a:t>
            </a:r>
            <a:r>
              <a:rPr lang="en-US" altLang="zh-TW" sz="900" kern="1200" dirty="0" err="1" smtClean="0">
                <a:solidFill>
                  <a:schemeClr val="tx1"/>
                </a:solidFill>
                <a:effectLst/>
                <a:latin typeface="+mn-lt"/>
                <a:ea typeface="+mn-ea"/>
                <a:cs typeface="+mn-cs"/>
              </a:rPr>
              <a:t>FastFCN</a:t>
            </a:r>
            <a:r>
              <a:rPr lang="zh-TW" altLang="zh-TW" sz="900" kern="1200" dirty="0" smtClean="0">
                <a:solidFill>
                  <a:schemeClr val="tx1"/>
                </a:solidFill>
                <a:effectLst/>
                <a:latin typeface="+mn-lt"/>
                <a:ea typeface="+mn-ea"/>
                <a:cs typeface="+mn-cs"/>
              </a:rPr>
              <a:t>等。</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18971034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4220602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extLst>
      <p:ext uri="{BB962C8B-B14F-4D97-AF65-F5344CB8AC3E}">
        <p14:creationId xmlns:p14="http://schemas.microsoft.com/office/powerpoint/2010/main" val="37882868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15148498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27431443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3700412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23</a:t>
            </a:fld>
            <a:endParaRPr lang="zh-CN" altLang="en-US"/>
          </a:p>
        </p:txBody>
      </p:sp>
    </p:spTree>
    <p:extLst>
      <p:ext uri="{BB962C8B-B14F-4D97-AF65-F5344CB8AC3E}">
        <p14:creationId xmlns:p14="http://schemas.microsoft.com/office/powerpoint/2010/main" val="17882361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此研究方法的步驟分為三點</a:t>
            </a:r>
            <a:r>
              <a:rPr lang="en-US" altLang="zh-TW" sz="900" kern="1200" dirty="0" smtClean="0">
                <a:solidFill>
                  <a:schemeClr val="tx1"/>
                </a:solidFill>
                <a:effectLst/>
                <a:latin typeface="+mn-lt"/>
                <a:ea typeface="+mn-ea"/>
                <a:cs typeface="+mn-cs"/>
              </a:rPr>
              <a:t>:1.</a:t>
            </a:r>
            <a:r>
              <a:rPr lang="zh-TW" altLang="zh-TW" sz="900" kern="1200" dirty="0" smtClean="0">
                <a:solidFill>
                  <a:schemeClr val="tx1"/>
                </a:solidFill>
                <a:effectLst/>
                <a:latin typeface="+mn-lt"/>
                <a:ea typeface="+mn-ea"/>
                <a:cs typeface="+mn-cs"/>
              </a:rPr>
              <a:t>先準備室內設計風格的資料集，</a:t>
            </a:r>
            <a:r>
              <a:rPr lang="en-US" altLang="zh-TW" sz="900" kern="1200" dirty="0" smtClean="0">
                <a:solidFill>
                  <a:schemeClr val="tx1"/>
                </a:solidFill>
                <a:effectLst/>
                <a:latin typeface="+mn-lt"/>
                <a:ea typeface="+mn-ea"/>
                <a:cs typeface="+mn-cs"/>
              </a:rPr>
              <a:t>2.</a:t>
            </a:r>
            <a:r>
              <a:rPr lang="zh-TW" altLang="zh-TW" sz="900" kern="1200" dirty="0" smtClean="0">
                <a:solidFill>
                  <a:schemeClr val="tx1"/>
                </a:solidFill>
                <a:effectLst/>
                <a:latin typeface="+mn-lt"/>
                <a:ea typeface="+mn-ea"/>
                <a:cs typeface="+mn-cs"/>
              </a:rPr>
              <a:t>使用</a:t>
            </a:r>
            <a:r>
              <a:rPr lang="en-US" altLang="zh-TW" sz="900" kern="1200" dirty="0" smtClean="0">
                <a:solidFill>
                  <a:schemeClr val="tx1"/>
                </a:solidFill>
                <a:effectLst/>
                <a:latin typeface="+mn-lt"/>
                <a:ea typeface="+mn-ea"/>
                <a:cs typeface="+mn-cs"/>
              </a:rPr>
              <a:t>CNN</a:t>
            </a:r>
            <a:r>
              <a:rPr lang="zh-TW" altLang="zh-TW" sz="900" kern="1200" dirty="0" smtClean="0">
                <a:solidFill>
                  <a:schemeClr val="tx1"/>
                </a:solidFill>
                <a:effectLst/>
                <a:latin typeface="+mn-lt"/>
                <a:ea typeface="+mn-ea"/>
                <a:cs typeface="+mn-cs"/>
              </a:rPr>
              <a:t>訓練識別設計風格的模型，</a:t>
            </a:r>
            <a:r>
              <a:rPr lang="en-US" altLang="zh-TW" sz="900" kern="1200" dirty="0" smtClean="0">
                <a:solidFill>
                  <a:schemeClr val="tx1"/>
                </a:solidFill>
                <a:effectLst/>
                <a:latin typeface="+mn-lt"/>
                <a:ea typeface="+mn-ea"/>
                <a:cs typeface="+mn-cs"/>
              </a:rPr>
              <a:t>3.</a:t>
            </a:r>
            <a:r>
              <a:rPr lang="zh-TW" altLang="zh-TW" sz="900" kern="1200" dirty="0" smtClean="0">
                <a:solidFill>
                  <a:schemeClr val="tx1"/>
                </a:solidFill>
                <a:effectLst/>
                <a:latin typeface="+mn-lt"/>
                <a:ea typeface="+mn-ea"/>
                <a:cs typeface="+mn-cs"/>
              </a:rPr>
              <a:t>對驗證資料進行風格識別</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24</a:t>
            </a:fld>
            <a:endParaRPr lang="zh-CN" altLang="en-US"/>
          </a:p>
        </p:txBody>
      </p:sp>
    </p:spTree>
    <p:extLst>
      <p:ext uri="{BB962C8B-B14F-4D97-AF65-F5344CB8AC3E}">
        <p14:creationId xmlns:p14="http://schemas.microsoft.com/office/powerpoint/2010/main" val="17188178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首先是設計風格資料的準備</a:t>
            </a:r>
            <a:r>
              <a:rPr lang="en-US" altLang="zh-TW" sz="900" kern="1200" dirty="0" smtClean="0">
                <a:solidFill>
                  <a:schemeClr val="tx1"/>
                </a:solidFill>
                <a:effectLst/>
                <a:latin typeface="+mn-lt"/>
                <a:ea typeface="+mn-ea"/>
                <a:cs typeface="+mn-cs"/>
              </a:rPr>
              <a:t>: </a:t>
            </a:r>
            <a:r>
              <a:rPr lang="zh-TW" altLang="zh-TW" sz="900" kern="1200" dirty="0" smtClean="0">
                <a:solidFill>
                  <a:schemeClr val="tx1"/>
                </a:solidFill>
                <a:effectLst/>
                <a:latin typeface="+mn-lt"/>
                <a:ea typeface="+mn-ea"/>
                <a:cs typeface="+mn-cs"/>
              </a:rPr>
              <a:t>此研究的模型資料集用韓國住宅常見設計風格的客廳照片。</a:t>
            </a:r>
          </a:p>
          <a:p>
            <a:r>
              <a:rPr lang="zh-TW" altLang="zh-TW" sz="900" kern="1200" dirty="0" smtClean="0">
                <a:solidFill>
                  <a:schemeClr val="tx1"/>
                </a:solidFill>
                <a:effectLst/>
                <a:latin typeface="+mn-lt"/>
                <a:ea typeface="+mn-ea"/>
                <a:cs typeface="+mn-cs"/>
              </a:rPr>
              <a:t>蒐集來自</a:t>
            </a:r>
            <a:r>
              <a:rPr lang="en-US" altLang="zh-TW" sz="900" kern="1200" dirty="0" err="1" smtClean="0">
                <a:solidFill>
                  <a:schemeClr val="tx1"/>
                </a:solidFill>
                <a:effectLst/>
                <a:latin typeface="+mn-lt"/>
                <a:ea typeface="+mn-ea"/>
                <a:cs typeface="+mn-cs"/>
              </a:rPr>
              <a:t>Daum</a:t>
            </a:r>
            <a:r>
              <a:rPr lang="zh-TW" altLang="zh-TW" sz="900" kern="1200" dirty="0" smtClean="0">
                <a:solidFill>
                  <a:schemeClr val="tx1"/>
                </a:solidFill>
                <a:effectLst/>
                <a:latin typeface="+mn-lt"/>
                <a:ea typeface="+mn-ea"/>
                <a:cs typeface="+mn-cs"/>
              </a:rPr>
              <a:t>房地產、</a:t>
            </a:r>
            <a:r>
              <a:rPr lang="en-US" altLang="zh-TW" sz="900" kern="1200" dirty="0" err="1" smtClean="0">
                <a:solidFill>
                  <a:schemeClr val="tx1"/>
                </a:solidFill>
                <a:effectLst/>
                <a:latin typeface="+mn-lt"/>
                <a:ea typeface="+mn-ea"/>
                <a:cs typeface="+mn-cs"/>
              </a:rPr>
              <a:t>Ohouse</a:t>
            </a:r>
            <a:r>
              <a:rPr lang="zh-TW" altLang="zh-TW" sz="900" kern="1200" dirty="0" smtClean="0">
                <a:solidFill>
                  <a:schemeClr val="tx1"/>
                </a:solidFill>
                <a:effectLst/>
                <a:latin typeface="+mn-lt"/>
                <a:ea typeface="+mn-ea"/>
                <a:cs typeface="+mn-cs"/>
              </a:rPr>
              <a:t>、</a:t>
            </a:r>
            <a:r>
              <a:rPr lang="en-US" altLang="zh-TW" sz="900" kern="1200" dirty="0" err="1" smtClean="0">
                <a:solidFill>
                  <a:schemeClr val="tx1"/>
                </a:solidFill>
                <a:effectLst/>
                <a:latin typeface="+mn-lt"/>
                <a:ea typeface="+mn-ea"/>
                <a:cs typeface="+mn-cs"/>
              </a:rPr>
              <a:t>Ggumim</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Houzz</a:t>
            </a:r>
            <a:r>
              <a:rPr lang="zh-TW" altLang="zh-TW" sz="900" kern="1200" dirty="0" smtClean="0">
                <a:solidFill>
                  <a:schemeClr val="tx1"/>
                </a:solidFill>
                <a:effectLst/>
                <a:latin typeface="+mn-lt"/>
                <a:ea typeface="+mn-ea"/>
                <a:cs typeface="+mn-cs"/>
              </a:rPr>
              <a:t>、</a:t>
            </a:r>
            <a:r>
              <a:rPr lang="en-US" altLang="zh-TW" sz="900" kern="1200" dirty="0" err="1" smtClean="0">
                <a:solidFill>
                  <a:schemeClr val="tx1"/>
                </a:solidFill>
                <a:effectLst/>
                <a:latin typeface="+mn-lt"/>
                <a:ea typeface="+mn-ea"/>
                <a:cs typeface="+mn-cs"/>
              </a:rPr>
              <a:t>Zipdoc</a:t>
            </a:r>
            <a:r>
              <a:rPr lang="zh-TW" altLang="zh-TW" sz="900" kern="1200" dirty="0" smtClean="0">
                <a:solidFill>
                  <a:schemeClr val="tx1"/>
                </a:solidFill>
                <a:effectLst/>
                <a:latin typeface="+mn-lt"/>
                <a:ea typeface="+mn-ea"/>
                <a:cs typeface="+mn-cs"/>
              </a:rPr>
              <a:t>等室內設計共享平台的資料，蒐集時間為</a:t>
            </a:r>
            <a:r>
              <a:rPr lang="en-US" altLang="zh-TW" sz="900" kern="1200" dirty="0" smtClean="0">
                <a:solidFill>
                  <a:schemeClr val="tx1"/>
                </a:solidFill>
                <a:effectLst/>
                <a:latin typeface="+mn-lt"/>
                <a:ea typeface="+mn-ea"/>
                <a:cs typeface="+mn-cs"/>
              </a:rPr>
              <a:t>2020/2-2020/6</a:t>
            </a:r>
            <a:r>
              <a:rPr lang="zh-TW" altLang="zh-TW" sz="900" kern="1200" dirty="0" smtClean="0">
                <a:solidFill>
                  <a:schemeClr val="tx1"/>
                </a:solidFill>
                <a:effectLst/>
                <a:latin typeface="+mn-lt"/>
                <a:ea typeface="+mn-ea"/>
                <a:cs typeface="+mn-cs"/>
              </a:rPr>
              <a:t>，每個平台都提供帶有風格標籤的圖片，並且保留了具有良好視野的圖片，最後蒐集了</a:t>
            </a:r>
            <a:r>
              <a:rPr lang="en-US" altLang="zh-TW" sz="900" kern="1200" dirty="0" smtClean="0">
                <a:solidFill>
                  <a:schemeClr val="tx1"/>
                </a:solidFill>
                <a:effectLst/>
                <a:latin typeface="+mn-lt"/>
                <a:ea typeface="+mn-ea"/>
                <a:cs typeface="+mn-cs"/>
              </a:rPr>
              <a:t>480</a:t>
            </a:r>
            <a:r>
              <a:rPr lang="zh-TW" altLang="zh-TW" sz="900" kern="1200" dirty="0" smtClean="0">
                <a:solidFill>
                  <a:schemeClr val="tx1"/>
                </a:solidFill>
                <a:effectLst/>
                <a:latin typeface="+mn-lt"/>
                <a:ea typeface="+mn-ea"/>
                <a:cs typeface="+mn-cs"/>
              </a:rPr>
              <a:t>張圖片，每種風格有</a:t>
            </a:r>
            <a:r>
              <a:rPr lang="en-US" altLang="zh-TW" sz="900" kern="1200" dirty="0" smtClean="0">
                <a:solidFill>
                  <a:schemeClr val="tx1"/>
                </a:solidFill>
                <a:effectLst/>
                <a:latin typeface="+mn-lt"/>
                <a:ea typeface="+mn-ea"/>
                <a:cs typeface="+mn-cs"/>
              </a:rPr>
              <a:t>120</a:t>
            </a:r>
            <a:r>
              <a:rPr lang="zh-TW" altLang="zh-TW" sz="900" kern="1200" dirty="0" smtClean="0">
                <a:solidFill>
                  <a:schemeClr val="tx1"/>
                </a:solidFill>
                <a:effectLst/>
                <a:latin typeface="+mn-lt"/>
                <a:ea typeface="+mn-ea"/>
                <a:cs typeface="+mn-cs"/>
              </a:rPr>
              <a:t>張，分別為現代、自然、古典、休閒風。</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41759392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接著是資料的預處理</a:t>
            </a:r>
            <a:r>
              <a:rPr lang="en-US" altLang="zh-TW" sz="900" kern="1200" dirty="0" smtClean="0">
                <a:solidFill>
                  <a:schemeClr val="tx1"/>
                </a:solidFill>
                <a:effectLst/>
                <a:latin typeface="+mn-lt"/>
                <a:ea typeface="+mn-ea"/>
                <a:cs typeface="+mn-cs"/>
              </a:rPr>
              <a:t>:</a:t>
            </a:r>
            <a:endParaRPr lang="zh-TW" altLang="zh-TW" sz="900" kern="1200" dirty="0" smtClean="0">
              <a:solidFill>
                <a:schemeClr val="tx1"/>
              </a:solidFill>
              <a:effectLst/>
              <a:latin typeface="+mn-lt"/>
              <a:ea typeface="+mn-ea"/>
              <a:cs typeface="+mn-cs"/>
            </a:endParaRPr>
          </a:p>
          <a:p>
            <a:r>
              <a:rPr lang="zh-TW" altLang="zh-TW" sz="900" kern="1200" dirty="0" smtClean="0">
                <a:solidFill>
                  <a:schemeClr val="tx1"/>
                </a:solidFill>
                <a:effectLst/>
                <a:latin typeface="+mn-lt"/>
                <a:ea typeface="+mn-ea"/>
                <a:cs typeface="+mn-cs"/>
              </a:rPr>
              <a:t>第一步是標註圖片的風格，將每張圖片標註他是哪種風格</a:t>
            </a:r>
          </a:p>
          <a:p>
            <a:r>
              <a:rPr lang="zh-TW" altLang="zh-TW" sz="900" kern="1200" dirty="0" smtClean="0">
                <a:solidFill>
                  <a:schemeClr val="tx1"/>
                </a:solidFill>
                <a:effectLst/>
                <a:latin typeface="+mn-lt"/>
                <a:ea typeface="+mn-ea"/>
                <a:cs typeface="+mn-cs"/>
              </a:rPr>
              <a:t>再來是調整圖片的大小，這在訓練時是必要的，因為這個研究為遷移學習使用</a:t>
            </a:r>
            <a:r>
              <a:rPr lang="en-US" altLang="zh-TW" sz="900" kern="1200" dirty="0" smtClean="0">
                <a:solidFill>
                  <a:schemeClr val="tx1"/>
                </a:solidFill>
                <a:effectLst/>
                <a:latin typeface="+mn-lt"/>
                <a:ea typeface="+mn-ea"/>
                <a:cs typeface="+mn-cs"/>
              </a:rPr>
              <a:t>VGG-16</a:t>
            </a:r>
            <a:r>
              <a:rPr lang="zh-TW" altLang="zh-TW" sz="900" kern="1200" dirty="0" smtClean="0">
                <a:solidFill>
                  <a:schemeClr val="tx1"/>
                </a:solidFill>
                <a:effectLst/>
                <a:latin typeface="+mn-lt"/>
                <a:ea typeface="+mn-ea"/>
                <a:cs typeface="+mn-cs"/>
              </a:rPr>
              <a:t>當主要骨幹網路來進行訓練，而</a:t>
            </a:r>
            <a:r>
              <a:rPr lang="en-US" altLang="zh-TW" sz="900" kern="1200" dirty="0" smtClean="0">
                <a:solidFill>
                  <a:schemeClr val="tx1"/>
                </a:solidFill>
                <a:effectLst/>
                <a:latin typeface="+mn-lt"/>
                <a:ea typeface="+mn-ea"/>
                <a:cs typeface="+mn-cs"/>
              </a:rPr>
              <a:t>VGG-16</a:t>
            </a:r>
            <a:r>
              <a:rPr lang="zh-TW" altLang="zh-TW" sz="900" kern="1200" dirty="0" smtClean="0">
                <a:solidFill>
                  <a:schemeClr val="tx1"/>
                </a:solidFill>
                <a:effectLst/>
                <a:latin typeface="+mn-lt"/>
                <a:ea typeface="+mn-ea"/>
                <a:cs typeface="+mn-cs"/>
              </a:rPr>
              <a:t>的輸入須將圖片調整至</a:t>
            </a:r>
            <a:r>
              <a:rPr lang="en-US" altLang="zh-TW" sz="900" kern="1200" dirty="0" smtClean="0">
                <a:solidFill>
                  <a:schemeClr val="tx1"/>
                </a:solidFill>
                <a:effectLst/>
                <a:latin typeface="+mn-lt"/>
                <a:ea typeface="+mn-ea"/>
                <a:cs typeface="+mn-cs"/>
              </a:rPr>
              <a:t>224*224</a:t>
            </a:r>
            <a:r>
              <a:rPr lang="zh-TW" altLang="zh-TW" sz="900" kern="1200" dirty="0" smtClean="0">
                <a:solidFill>
                  <a:schemeClr val="tx1"/>
                </a:solidFill>
                <a:effectLst/>
                <a:latin typeface="+mn-lt"/>
                <a:ea typeface="+mn-ea"/>
                <a:cs typeface="+mn-cs"/>
              </a:rPr>
              <a:t>，因此在資料的預處理須先把每張圖片的尺寸改為</a:t>
            </a:r>
            <a:r>
              <a:rPr lang="en-US" altLang="zh-TW" sz="900" kern="1200" dirty="0" smtClean="0">
                <a:solidFill>
                  <a:schemeClr val="tx1"/>
                </a:solidFill>
                <a:effectLst/>
                <a:latin typeface="+mn-lt"/>
                <a:ea typeface="+mn-ea"/>
                <a:cs typeface="+mn-cs"/>
              </a:rPr>
              <a:t>224*224</a:t>
            </a:r>
            <a:endParaRPr lang="zh-TW" altLang="zh-TW" sz="900" kern="1200" dirty="0" smtClean="0">
              <a:solidFill>
                <a:schemeClr val="tx1"/>
              </a:solidFill>
              <a:effectLst/>
              <a:latin typeface="+mn-lt"/>
              <a:ea typeface="+mn-ea"/>
              <a:cs typeface="+mn-cs"/>
            </a:endParaRPr>
          </a:p>
          <a:p>
            <a:r>
              <a:rPr lang="zh-TW" altLang="zh-TW" sz="900" kern="1200" dirty="0" smtClean="0">
                <a:solidFill>
                  <a:schemeClr val="tx1"/>
                </a:solidFill>
                <a:effectLst/>
                <a:latin typeface="+mn-lt"/>
                <a:ea typeface="+mn-ea"/>
                <a:cs typeface="+mn-cs"/>
              </a:rPr>
              <a:t>再來是數據增強，數據增強在訓練模型是很有用的，而數據增強的方法有將圖片做旋轉、平移、縮放、翻轉、剪切等，但過度的變形會擔心訓練模型過擬合，因此修改時須考慮到數據集的特性，所以說左右翻轉跟縮放、旋轉是比較合理的方法。</a:t>
            </a:r>
          </a:p>
          <a:p>
            <a:r>
              <a:rPr lang="zh-TW" altLang="zh-TW" sz="900" kern="1200" dirty="0" smtClean="0">
                <a:solidFill>
                  <a:schemeClr val="tx1"/>
                </a:solidFill>
                <a:effectLst/>
                <a:latin typeface="+mn-lt"/>
                <a:ea typeface="+mn-ea"/>
                <a:cs typeface="+mn-cs"/>
              </a:rPr>
              <a:t>因此最後將</a:t>
            </a:r>
            <a:r>
              <a:rPr lang="en-US" altLang="zh-TW" sz="900" kern="1200" dirty="0" smtClean="0">
                <a:solidFill>
                  <a:schemeClr val="tx1"/>
                </a:solidFill>
                <a:effectLst/>
                <a:latin typeface="+mn-lt"/>
                <a:ea typeface="+mn-ea"/>
                <a:cs typeface="+mn-cs"/>
              </a:rPr>
              <a:t>480</a:t>
            </a:r>
            <a:r>
              <a:rPr lang="zh-TW" altLang="zh-TW" sz="900" kern="1200" dirty="0" smtClean="0">
                <a:solidFill>
                  <a:schemeClr val="tx1"/>
                </a:solidFill>
                <a:effectLst/>
                <a:latin typeface="+mn-lt"/>
                <a:ea typeface="+mn-ea"/>
                <a:cs typeface="+mn-cs"/>
              </a:rPr>
              <a:t>張先分為</a:t>
            </a:r>
            <a:r>
              <a:rPr lang="en-US" altLang="zh-TW" sz="900" kern="1200" dirty="0" smtClean="0">
                <a:solidFill>
                  <a:schemeClr val="tx1"/>
                </a:solidFill>
                <a:effectLst/>
                <a:latin typeface="+mn-lt"/>
                <a:ea typeface="+mn-ea"/>
                <a:cs typeface="+mn-cs"/>
              </a:rPr>
              <a:t>400</a:t>
            </a:r>
            <a:r>
              <a:rPr lang="zh-TW" altLang="zh-TW" sz="900" kern="1200" dirty="0" smtClean="0">
                <a:solidFill>
                  <a:schemeClr val="tx1"/>
                </a:solidFill>
                <a:effectLst/>
                <a:latin typeface="+mn-lt"/>
                <a:ea typeface="+mn-ea"/>
                <a:cs typeface="+mn-cs"/>
              </a:rPr>
              <a:t>張訓練集跟</a:t>
            </a:r>
            <a:r>
              <a:rPr lang="en-US" altLang="zh-TW" sz="900" kern="1200" dirty="0" smtClean="0">
                <a:solidFill>
                  <a:schemeClr val="tx1"/>
                </a:solidFill>
                <a:effectLst/>
                <a:latin typeface="+mn-lt"/>
                <a:ea typeface="+mn-ea"/>
                <a:cs typeface="+mn-cs"/>
              </a:rPr>
              <a:t>80</a:t>
            </a:r>
            <a:r>
              <a:rPr lang="zh-TW" altLang="zh-TW" sz="900" kern="1200" dirty="0" smtClean="0">
                <a:solidFill>
                  <a:schemeClr val="tx1"/>
                </a:solidFill>
                <a:effectLst/>
                <a:latin typeface="+mn-lt"/>
                <a:ea typeface="+mn-ea"/>
                <a:cs typeface="+mn-cs"/>
              </a:rPr>
              <a:t>張驗證集，再將</a:t>
            </a:r>
            <a:r>
              <a:rPr lang="en-US" altLang="zh-TW" sz="900" kern="1200" dirty="0" smtClean="0">
                <a:solidFill>
                  <a:schemeClr val="tx1"/>
                </a:solidFill>
                <a:effectLst/>
                <a:latin typeface="+mn-lt"/>
                <a:ea typeface="+mn-ea"/>
                <a:cs typeface="+mn-cs"/>
              </a:rPr>
              <a:t>400</a:t>
            </a:r>
            <a:r>
              <a:rPr lang="zh-TW" altLang="zh-TW" sz="900" kern="1200" dirty="0" smtClean="0">
                <a:solidFill>
                  <a:schemeClr val="tx1"/>
                </a:solidFill>
                <a:effectLst/>
                <a:latin typeface="+mn-lt"/>
                <a:ea typeface="+mn-ea"/>
                <a:cs typeface="+mn-cs"/>
              </a:rPr>
              <a:t>張左右翻轉，得到</a:t>
            </a:r>
            <a:r>
              <a:rPr lang="en-US" altLang="zh-TW" sz="900" kern="1200" dirty="0" smtClean="0">
                <a:solidFill>
                  <a:schemeClr val="tx1"/>
                </a:solidFill>
                <a:effectLst/>
                <a:latin typeface="+mn-lt"/>
                <a:ea typeface="+mn-ea"/>
                <a:cs typeface="+mn-cs"/>
              </a:rPr>
              <a:t>800</a:t>
            </a:r>
            <a:r>
              <a:rPr lang="zh-TW" altLang="zh-TW" sz="900" kern="1200" dirty="0" smtClean="0">
                <a:solidFill>
                  <a:schemeClr val="tx1"/>
                </a:solidFill>
                <a:effectLst/>
                <a:latin typeface="+mn-lt"/>
                <a:ea typeface="+mn-ea"/>
                <a:cs typeface="+mn-cs"/>
              </a:rPr>
              <a:t>張，再將</a:t>
            </a:r>
            <a:r>
              <a:rPr lang="en-US" altLang="zh-TW" sz="900" kern="1200" dirty="0" smtClean="0">
                <a:solidFill>
                  <a:schemeClr val="tx1"/>
                </a:solidFill>
                <a:effectLst/>
                <a:latin typeface="+mn-lt"/>
                <a:ea typeface="+mn-ea"/>
                <a:cs typeface="+mn-cs"/>
              </a:rPr>
              <a:t>800</a:t>
            </a:r>
            <a:r>
              <a:rPr lang="zh-TW" altLang="zh-TW" sz="900" kern="1200" dirty="0" smtClean="0">
                <a:solidFill>
                  <a:schemeClr val="tx1"/>
                </a:solidFill>
                <a:effectLst/>
                <a:latin typeface="+mn-lt"/>
                <a:ea typeface="+mn-ea"/>
                <a:cs typeface="+mn-cs"/>
              </a:rPr>
              <a:t>張進行縮放跟旋轉，最後得到</a:t>
            </a:r>
            <a:r>
              <a:rPr lang="en-US" altLang="zh-TW" sz="900" kern="1200" dirty="0" smtClean="0">
                <a:solidFill>
                  <a:schemeClr val="tx1"/>
                </a:solidFill>
                <a:effectLst/>
                <a:latin typeface="+mn-lt"/>
                <a:ea typeface="+mn-ea"/>
                <a:cs typeface="+mn-cs"/>
              </a:rPr>
              <a:t>4000</a:t>
            </a:r>
            <a:r>
              <a:rPr lang="zh-TW" altLang="zh-TW" sz="900" kern="1200" dirty="0" smtClean="0">
                <a:solidFill>
                  <a:schemeClr val="tx1"/>
                </a:solidFill>
                <a:effectLst/>
                <a:latin typeface="+mn-lt"/>
                <a:ea typeface="+mn-ea"/>
                <a:cs typeface="+mn-cs"/>
              </a:rPr>
              <a:t>張，最後將訓練的資料集分為</a:t>
            </a:r>
            <a:r>
              <a:rPr lang="en-US" altLang="zh-TW" sz="900" kern="1200" dirty="0" smtClean="0">
                <a:solidFill>
                  <a:schemeClr val="tx1"/>
                </a:solidFill>
                <a:effectLst/>
                <a:latin typeface="+mn-lt"/>
                <a:ea typeface="+mn-ea"/>
                <a:cs typeface="+mn-cs"/>
              </a:rPr>
              <a:t>100</a:t>
            </a:r>
            <a:r>
              <a:rPr lang="zh-TW" altLang="zh-TW" sz="900" kern="1200" dirty="0" smtClean="0">
                <a:solidFill>
                  <a:schemeClr val="tx1"/>
                </a:solidFill>
                <a:effectLst/>
                <a:latin typeface="+mn-lt"/>
                <a:ea typeface="+mn-ea"/>
                <a:cs typeface="+mn-cs"/>
              </a:rPr>
              <a:t>張、</a:t>
            </a:r>
            <a:r>
              <a:rPr lang="en-US" altLang="zh-TW" sz="900" kern="1200" dirty="0" smtClean="0">
                <a:solidFill>
                  <a:schemeClr val="tx1"/>
                </a:solidFill>
                <a:effectLst/>
                <a:latin typeface="+mn-lt"/>
                <a:ea typeface="+mn-ea"/>
                <a:cs typeface="+mn-cs"/>
              </a:rPr>
              <a:t>200</a:t>
            </a:r>
            <a:r>
              <a:rPr lang="zh-TW" altLang="zh-TW" sz="900" kern="1200" dirty="0" smtClean="0">
                <a:solidFill>
                  <a:schemeClr val="tx1"/>
                </a:solidFill>
                <a:effectLst/>
                <a:latin typeface="+mn-lt"/>
                <a:ea typeface="+mn-ea"/>
                <a:cs typeface="+mn-cs"/>
              </a:rPr>
              <a:t>張、</a:t>
            </a:r>
            <a:r>
              <a:rPr lang="en-US" altLang="zh-TW" sz="900" kern="1200" dirty="0" smtClean="0">
                <a:solidFill>
                  <a:schemeClr val="tx1"/>
                </a:solidFill>
                <a:effectLst/>
                <a:latin typeface="+mn-lt"/>
                <a:ea typeface="+mn-ea"/>
                <a:cs typeface="+mn-cs"/>
              </a:rPr>
              <a:t>400</a:t>
            </a:r>
            <a:r>
              <a:rPr lang="zh-TW" altLang="zh-TW" sz="900" kern="1200" dirty="0" smtClean="0">
                <a:solidFill>
                  <a:schemeClr val="tx1"/>
                </a:solidFill>
                <a:effectLst/>
                <a:latin typeface="+mn-lt"/>
                <a:ea typeface="+mn-ea"/>
                <a:cs typeface="+mn-cs"/>
              </a:rPr>
              <a:t>張、</a:t>
            </a:r>
            <a:r>
              <a:rPr lang="en-US" altLang="zh-TW" sz="900" kern="1200" dirty="0" smtClean="0">
                <a:solidFill>
                  <a:schemeClr val="tx1"/>
                </a:solidFill>
                <a:effectLst/>
                <a:latin typeface="+mn-lt"/>
                <a:ea typeface="+mn-ea"/>
                <a:cs typeface="+mn-cs"/>
              </a:rPr>
              <a:t>800</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4000</a:t>
            </a:r>
            <a:r>
              <a:rPr lang="zh-TW" altLang="zh-TW" sz="900" kern="1200" dirty="0" smtClean="0">
                <a:solidFill>
                  <a:schemeClr val="tx1"/>
                </a:solidFill>
                <a:effectLst/>
                <a:latin typeface="+mn-lt"/>
                <a:ea typeface="+mn-ea"/>
                <a:cs typeface="+mn-cs"/>
              </a:rPr>
              <a:t>張，以不同的數量進行訓練，用</a:t>
            </a:r>
            <a:r>
              <a:rPr lang="en-US" altLang="zh-TW" sz="900" kern="1200" dirty="0" smtClean="0">
                <a:solidFill>
                  <a:schemeClr val="tx1"/>
                </a:solidFill>
                <a:effectLst/>
                <a:latin typeface="+mn-lt"/>
                <a:ea typeface="+mn-ea"/>
                <a:cs typeface="+mn-cs"/>
              </a:rPr>
              <a:t>(80%</a:t>
            </a:r>
            <a:r>
              <a:rPr lang="zh-TW" altLang="zh-TW" sz="900" kern="1200" dirty="0" smtClean="0">
                <a:solidFill>
                  <a:schemeClr val="tx1"/>
                </a:solidFill>
                <a:effectLst/>
                <a:latin typeface="+mn-lt"/>
                <a:ea typeface="+mn-ea"/>
                <a:cs typeface="+mn-cs"/>
              </a:rPr>
              <a:t>當訓練集，</a:t>
            </a:r>
            <a:r>
              <a:rPr lang="en-US" altLang="zh-TW" sz="900" kern="1200" dirty="0" smtClean="0">
                <a:solidFill>
                  <a:schemeClr val="tx1"/>
                </a:solidFill>
                <a:effectLst/>
                <a:latin typeface="+mn-lt"/>
                <a:ea typeface="+mn-ea"/>
                <a:cs typeface="+mn-cs"/>
              </a:rPr>
              <a:t>20%</a:t>
            </a:r>
            <a:r>
              <a:rPr lang="zh-TW" altLang="zh-TW" sz="900" kern="1200" dirty="0" smtClean="0">
                <a:solidFill>
                  <a:schemeClr val="tx1"/>
                </a:solidFill>
                <a:effectLst/>
                <a:latin typeface="+mn-lt"/>
                <a:ea typeface="+mn-ea"/>
                <a:cs typeface="+mn-cs"/>
              </a:rPr>
              <a:t>驗證集</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，比較這些數量訓練後的成果。</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26</a:t>
            </a:fld>
            <a:endParaRPr lang="zh-CN" altLang="en-US"/>
          </a:p>
        </p:txBody>
      </p:sp>
    </p:spTree>
    <p:extLst>
      <p:ext uri="{BB962C8B-B14F-4D97-AF65-F5344CB8AC3E}">
        <p14:creationId xmlns:p14="http://schemas.microsoft.com/office/powerpoint/2010/main" val="28807043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為了加快訓練，此研究使用了遷移學習，遷移學習可以將類似問題的訓練模型被重新用於類似的新問題，以節省訓練的時間及計算性能，而此研究用預訓練過的模型</a:t>
            </a:r>
            <a:r>
              <a:rPr lang="en-US" altLang="zh-TW" sz="900" kern="1200" dirty="0" smtClean="0">
                <a:solidFill>
                  <a:schemeClr val="tx1"/>
                </a:solidFill>
                <a:effectLst/>
                <a:latin typeface="+mn-lt"/>
                <a:ea typeface="+mn-ea"/>
                <a:cs typeface="+mn-cs"/>
              </a:rPr>
              <a:t>Place365</a:t>
            </a:r>
            <a:r>
              <a:rPr lang="zh-TW" altLang="zh-TW" sz="900" kern="1200" dirty="0" smtClean="0">
                <a:solidFill>
                  <a:schemeClr val="tx1"/>
                </a:solidFill>
                <a:effectLst/>
                <a:latin typeface="+mn-lt"/>
                <a:ea typeface="+mn-ea"/>
                <a:cs typeface="+mn-cs"/>
              </a:rPr>
              <a:t>來當作骨幹網路，</a:t>
            </a:r>
            <a:r>
              <a:rPr lang="en-US" altLang="zh-TW" sz="900" kern="1200" dirty="0" smtClean="0">
                <a:solidFill>
                  <a:schemeClr val="tx1"/>
                </a:solidFill>
                <a:effectLst/>
                <a:latin typeface="+mn-lt"/>
                <a:ea typeface="+mn-ea"/>
                <a:cs typeface="+mn-cs"/>
              </a:rPr>
              <a:t>Places365 </a:t>
            </a:r>
            <a:r>
              <a:rPr lang="zh-TW" altLang="zh-TW" sz="900" kern="1200" dirty="0" smtClean="0">
                <a:solidFill>
                  <a:schemeClr val="tx1"/>
                </a:solidFill>
                <a:effectLst/>
                <a:latin typeface="+mn-lt"/>
                <a:ea typeface="+mn-ea"/>
                <a:cs typeface="+mn-cs"/>
              </a:rPr>
              <a:t>是用於各種類型場景（例如，室內、室外、辦公室和自助餐廳）的流行數據集的模型辨識，而</a:t>
            </a:r>
            <a:r>
              <a:rPr lang="en-US" altLang="zh-TW" sz="900" kern="1200" dirty="0" smtClean="0">
                <a:solidFill>
                  <a:schemeClr val="tx1"/>
                </a:solidFill>
                <a:effectLst/>
                <a:latin typeface="+mn-lt"/>
                <a:ea typeface="+mn-ea"/>
                <a:cs typeface="+mn-cs"/>
              </a:rPr>
              <a:t>Place365</a:t>
            </a:r>
            <a:r>
              <a:rPr lang="zh-TW" altLang="zh-TW" sz="900" kern="1200" dirty="0" smtClean="0">
                <a:solidFill>
                  <a:schemeClr val="tx1"/>
                </a:solidFill>
                <a:effectLst/>
                <a:latin typeface="+mn-lt"/>
                <a:ea typeface="+mn-ea"/>
                <a:cs typeface="+mn-cs"/>
              </a:rPr>
              <a:t>是使用</a:t>
            </a:r>
            <a:r>
              <a:rPr lang="en-US" altLang="zh-TW" sz="900" kern="1200" dirty="0" smtClean="0">
                <a:solidFill>
                  <a:schemeClr val="tx1"/>
                </a:solidFill>
                <a:effectLst/>
                <a:latin typeface="+mn-lt"/>
                <a:ea typeface="+mn-ea"/>
                <a:cs typeface="+mn-cs"/>
              </a:rPr>
              <a:t>VGG-16</a:t>
            </a:r>
            <a:r>
              <a:rPr lang="zh-TW" altLang="zh-TW" sz="900" kern="1200" dirty="0" smtClean="0">
                <a:solidFill>
                  <a:schemeClr val="tx1"/>
                </a:solidFill>
                <a:effectLst/>
                <a:latin typeface="+mn-lt"/>
                <a:ea typeface="+mn-ea"/>
                <a:cs typeface="+mn-cs"/>
              </a:rPr>
              <a:t>來當骨幹網路，接著在</a:t>
            </a:r>
            <a:r>
              <a:rPr lang="en-US" altLang="zh-TW" sz="900" kern="1200" dirty="0" smtClean="0">
                <a:solidFill>
                  <a:schemeClr val="tx1"/>
                </a:solidFill>
                <a:effectLst/>
                <a:latin typeface="+mn-lt"/>
                <a:ea typeface="+mn-ea"/>
                <a:cs typeface="+mn-cs"/>
              </a:rPr>
              <a:t>Places365</a:t>
            </a:r>
            <a:r>
              <a:rPr lang="zh-TW" altLang="zh-TW" sz="900" kern="1200" dirty="0" smtClean="0">
                <a:solidFill>
                  <a:schemeClr val="tx1"/>
                </a:solidFill>
                <a:effectLst/>
                <a:latin typeface="+mn-lt"/>
                <a:ea typeface="+mn-ea"/>
                <a:cs typeface="+mn-cs"/>
              </a:rPr>
              <a:t>的後面添加新的神經網路，這個神經網路有</a:t>
            </a:r>
            <a:r>
              <a:rPr lang="en-US" altLang="zh-TW" sz="900" kern="1200" dirty="0" smtClean="0">
                <a:solidFill>
                  <a:schemeClr val="tx1"/>
                </a:solidFill>
                <a:effectLst/>
                <a:latin typeface="+mn-lt"/>
                <a:ea typeface="+mn-ea"/>
                <a:cs typeface="+mn-cs"/>
              </a:rPr>
              <a:t>256</a:t>
            </a:r>
            <a:r>
              <a:rPr lang="zh-TW" altLang="zh-TW" sz="900" kern="1200" dirty="0" smtClean="0">
                <a:solidFill>
                  <a:schemeClr val="tx1"/>
                </a:solidFill>
                <a:effectLst/>
                <a:latin typeface="+mn-lt"/>
                <a:ea typeface="+mn-ea"/>
                <a:cs typeface="+mn-cs"/>
              </a:rPr>
              <a:t>個輸出全連接層，一個</a:t>
            </a:r>
            <a:r>
              <a:rPr lang="en-US" altLang="zh-TW" sz="900" kern="1200" dirty="0" smtClean="0">
                <a:solidFill>
                  <a:schemeClr val="tx1"/>
                </a:solidFill>
                <a:effectLst/>
                <a:latin typeface="+mn-lt"/>
                <a:ea typeface="+mn-ea"/>
                <a:cs typeface="+mn-cs"/>
              </a:rPr>
              <a:t>Dropout(0.5)</a:t>
            </a:r>
            <a:r>
              <a:rPr lang="zh-TW" altLang="zh-TW" sz="900" kern="1200" dirty="0" smtClean="0">
                <a:solidFill>
                  <a:schemeClr val="tx1"/>
                </a:solidFill>
                <a:effectLst/>
                <a:latin typeface="+mn-lt"/>
                <a:ea typeface="+mn-ea"/>
                <a:cs typeface="+mn-cs"/>
              </a:rPr>
              <a:t>及一個</a:t>
            </a:r>
            <a:r>
              <a:rPr lang="en-US" altLang="zh-TW" sz="900" kern="1200" dirty="0" err="1" smtClean="0">
                <a:solidFill>
                  <a:schemeClr val="tx1"/>
                </a:solidFill>
                <a:effectLst/>
                <a:latin typeface="+mn-lt"/>
                <a:ea typeface="+mn-ea"/>
                <a:cs typeface="+mn-cs"/>
              </a:rPr>
              <a:t>softmax</a:t>
            </a:r>
            <a:r>
              <a:rPr lang="zh-TW" altLang="zh-TW" sz="900" kern="1200" dirty="0" smtClean="0">
                <a:solidFill>
                  <a:schemeClr val="tx1"/>
                </a:solidFill>
                <a:effectLst/>
                <a:latin typeface="+mn-lt"/>
                <a:ea typeface="+mn-ea"/>
                <a:cs typeface="+mn-cs"/>
              </a:rPr>
              <a:t>激活函數所組成。</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27</a:t>
            </a:fld>
            <a:endParaRPr lang="zh-CN" altLang="en-US"/>
          </a:p>
        </p:txBody>
      </p:sp>
    </p:spTree>
    <p:extLst>
      <p:ext uri="{BB962C8B-B14F-4D97-AF65-F5344CB8AC3E}">
        <p14:creationId xmlns:p14="http://schemas.microsoft.com/office/powerpoint/2010/main" val="25263264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再來是研究結果</a:t>
            </a:r>
            <a:r>
              <a:rPr lang="en-US" altLang="zh-TW" sz="900" kern="1200" dirty="0" smtClean="0">
                <a:solidFill>
                  <a:schemeClr val="tx1"/>
                </a:solidFill>
                <a:effectLst/>
                <a:latin typeface="+mn-lt"/>
                <a:ea typeface="+mn-ea"/>
                <a:cs typeface="+mn-cs"/>
              </a:rPr>
              <a:t>: </a:t>
            </a:r>
            <a:r>
              <a:rPr lang="zh-TW" altLang="zh-TW" sz="900" kern="1200" dirty="0" smtClean="0">
                <a:solidFill>
                  <a:schemeClr val="tx1"/>
                </a:solidFill>
                <a:effectLst/>
                <a:latin typeface="+mn-lt"/>
                <a:ea typeface="+mn-ea"/>
                <a:cs typeface="+mn-cs"/>
              </a:rPr>
              <a:t>首先是</a:t>
            </a:r>
            <a:r>
              <a:rPr lang="en-US" altLang="zh-TW" sz="900" kern="1200" dirty="0" smtClean="0">
                <a:solidFill>
                  <a:schemeClr val="tx1"/>
                </a:solidFill>
                <a:effectLst/>
                <a:latin typeface="+mn-lt"/>
                <a:ea typeface="+mn-ea"/>
                <a:cs typeface="+mn-cs"/>
              </a:rPr>
              <a:t>800</a:t>
            </a:r>
            <a:r>
              <a:rPr lang="zh-TW" altLang="zh-TW" sz="900" kern="1200" dirty="0" smtClean="0">
                <a:solidFill>
                  <a:schemeClr val="tx1"/>
                </a:solidFill>
                <a:effectLst/>
                <a:latin typeface="+mn-lt"/>
                <a:ea typeface="+mn-ea"/>
                <a:cs typeface="+mn-cs"/>
              </a:rPr>
              <a:t>張訓練集訓練後，用</a:t>
            </a:r>
            <a:r>
              <a:rPr lang="en-US" altLang="zh-TW" sz="900" kern="1200" dirty="0" smtClean="0">
                <a:solidFill>
                  <a:schemeClr val="tx1"/>
                </a:solidFill>
                <a:effectLst/>
                <a:latin typeface="+mn-lt"/>
                <a:ea typeface="+mn-ea"/>
                <a:cs typeface="+mn-cs"/>
              </a:rPr>
              <a:t>80</a:t>
            </a:r>
            <a:r>
              <a:rPr lang="zh-TW" altLang="zh-TW" sz="900" kern="1200" dirty="0" smtClean="0">
                <a:solidFill>
                  <a:schemeClr val="tx1"/>
                </a:solidFill>
                <a:effectLst/>
                <a:latin typeface="+mn-lt"/>
                <a:ea typeface="+mn-ea"/>
                <a:cs typeface="+mn-cs"/>
              </a:rPr>
              <a:t>張測試集預測後的混淆矩陣結果如下，</a:t>
            </a:r>
          </a:p>
          <a:p>
            <a:r>
              <a:rPr lang="zh-TW" altLang="zh-TW" sz="900" kern="1200" dirty="0" smtClean="0">
                <a:solidFill>
                  <a:schemeClr val="tx1"/>
                </a:solidFill>
                <a:effectLst/>
                <a:latin typeface="+mn-lt"/>
                <a:ea typeface="+mn-ea"/>
                <a:cs typeface="+mn-cs"/>
              </a:rPr>
              <a:t>從上到下分別為休閒、古典、現代、自然風，從左至右也一樣，</a:t>
            </a:r>
          </a:p>
          <a:p>
            <a:r>
              <a:rPr lang="zh-TW" altLang="zh-TW" sz="900" kern="1200" dirty="0" smtClean="0">
                <a:solidFill>
                  <a:schemeClr val="tx1"/>
                </a:solidFill>
                <a:effectLst/>
                <a:latin typeface="+mn-lt"/>
                <a:ea typeface="+mn-ea"/>
                <a:cs typeface="+mn-cs"/>
              </a:rPr>
              <a:t>可以看到休閒風預測正確機率為</a:t>
            </a:r>
            <a:r>
              <a:rPr lang="en-US" altLang="zh-TW" sz="900" kern="1200" dirty="0" smtClean="0">
                <a:solidFill>
                  <a:schemeClr val="tx1"/>
                </a:solidFill>
                <a:effectLst/>
                <a:latin typeface="+mn-lt"/>
                <a:ea typeface="+mn-ea"/>
                <a:cs typeface="+mn-cs"/>
              </a:rPr>
              <a:t>90%</a:t>
            </a:r>
            <a:r>
              <a:rPr lang="zh-TW" altLang="zh-TW" sz="900" kern="1200" dirty="0" smtClean="0">
                <a:solidFill>
                  <a:schemeClr val="tx1"/>
                </a:solidFill>
                <a:effectLst/>
                <a:latin typeface="+mn-lt"/>
                <a:ea typeface="+mn-ea"/>
                <a:cs typeface="+mn-cs"/>
              </a:rPr>
              <a:t>，古典風</a:t>
            </a:r>
            <a:r>
              <a:rPr lang="en-US" altLang="zh-TW" sz="900" kern="1200" dirty="0" smtClean="0">
                <a:solidFill>
                  <a:schemeClr val="tx1"/>
                </a:solidFill>
                <a:effectLst/>
                <a:latin typeface="+mn-lt"/>
                <a:ea typeface="+mn-ea"/>
                <a:cs typeface="+mn-cs"/>
              </a:rPr>
              <a:t>65%</a:t>
            </a:r>
            <a:r>
              <a:rPr lang="zh-TW" altLang="zh-TW" sz="900" kern="1200" dirty="0" smtClean="0">
                <a:solidFill>
                  <a:schemeClr val="tx1"/>
                </a:solidFill>
                <a:effectLst/>
                <a:latin typeface="+mn-lt"/>
                <a:ea typeface="+mn-ea"/>
                <a:cs typeface="+mn-cs"/>
              </a:rPr>
              <a:t>，現代風</a:t>
            </a:r>
            <a:r>
              <a:rPr lang="en-US" altLang="zh-TW" sz="900" kern="1200" dirty="0" smtClean="0">
                <a:solidFill>
                  <a:schemeClr val="tx1"/>
                </a:solidFill>
                <a:effectLst/>
                <a:latin typeface="+mn-lt"/>
                <a:ea typeface="+mn-ea"/>
                <a:cs typeface="+mn-cs"/>
              </a:rPr>
              <a:t>85%</a:t>
            </a:r>
            <a:r>
              <a:rPr lang="zh-TW" altLang="zh-TW" sz="900" kern="1200" dirty="0" smtClean="0">
                <a:solidFill>
                  <a:schemeClr val="tx1"/>
                </a:solidFill>
                <a:effectLst/>
                <a:latin typeface="+mn-lt"/>
                <a:ea typeface="+mn-ea"/>
                <a:cs typeface="+mn-cs"/>
              </a:rPr>
              <a:t>，自然風</a:t>
            </a:r>
            <a:r>
              <a:rPr lang="en-US" altLang="zh-TW" sz="900" kern="1200" dirty="0" smtClean="0">
                <a:solidFill>
                  <a:schemeClr val="tx1"/>
                </a:solidFill>
                <a:effectLst/>
                <a:latin typeface="+mn-lt"/>
                <a:ea typeface="+mn-ea"/>
                <a:cs typeface="+mn-cs"/>
              </a:rPr>
              <a:t>35%</a:t>
            </a:r>
            <a:r>
              <a:rPr lang="zh-TW" altLang="zh-TW" sz="900" kern="1200" dirty="0" smtClean="0">
                <a:solidFill>
                  <a:schemeClr val="tx1"/>
                </a:solidFill>
                <a:effectLst/>
                <a:latin typeface="+mn-lt"/>
                <a:ea typeface="+mn-ea"/>
                <a:cs typeface="+mn-cs"/>
              </a:rPr>
              <a:t>，</a:t>
            </a:r>
          </a:p>
          <a:p>
            <a:r>
              <a:rPr lang="zh-TW" altLang="zh-TW" sz="900" kern="1200" dirty="0" smtClean="0">
                <a:solidFill>
                  <a:schemeClr val="tx1"/>
                </a:solidFill>
                <a:effectLst/>
                <a:latin typeface="+mn-lt"/>
                <a:ea typeface="+mn-ea"/>
                <a:cs typeface="+mn-cs"/>
              </a:rPr>
              <a:t>總準確率為</a:t>
            </a:r>
            <a:r>
              <a:rPr lang="en-US" altLang="zh-TW" sz="900" kern="1200" dirty="0" smtClean="0">
                <a:solidFill>
                  <a:schemeClr val="tx1"/>
                </a:solidFill>
                <a:effectLst/>
                <a:latin typeface="+mn-lt"/>
                <a:ea typeface="+mn-ea"/>
                <a:cs typeface="+mn-cs"/>
              </a:rPr>
              <a:t>68.8%(top-1)</a:t>
            </a:r>
            <a:r>
              <a:rPr lang="zh-TW" altLang="zh-TW" sz="900" kern="1200" dirty="0" smtClean="0">
                <a:solidFill>
                  <a:schemeClr val="tx1"/>
                </a:solidFill>
                <a:effectLst/>
                <a:latin typeface="+mn-lt"/>
                <a:ea typeface="+mn-ea"/>
                <a:cs typeface="+mn-cs"/>
              </a:rPr>
              <a:t>，可以看出前面三個都訓練得不錯，只有自然風不太理想，透過混淆矩陣發現，自然風時常與古典風搞混。</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28</a:t>
            </a:fld>
            <a:endParaRPr lang="zh-CN" altLang="en-US"/>
          </a:p>
        </p:txBody>
      </p:sp>
    </p:spTree>
    <p:extLst>
      <p:ext uri="{BB962C8B-B14F-4D97-AF65-F5344CB8AC3E}">
        <p14:creationId xmlns:p14="http://schemas.microsoft.com/office/powerpoint/2010/main" val="42316452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900" kern="1200" dirty="0" smtClean="0">
                <a:solidFill>
                  <a:schemeClr val="tx1"/>
                </a:solidFill>
                <a:effectLst/>
                <a:latin typeface="+mn-lt"/>
                <a:ea typeface="+mn-ea"/>
                <a:cs typeface="+mn-cs"/>
              </a:rPr>
              <a:t> </a:t>
            </a:r>
            <a:r>
              <a:rPr lang="zh-TW" altLang="zh-TW" sz="900" kern="1200" dirty="0" smtClean="0">
                <a:solidFill>
                  <a:schemeClr val="tx1"/>
                </a:solidFill>
                <a:effectLst/>
                <a:latin typeface="+mn-lt"/>
                <a:ea typeface="+mn-ea"/>
                <a:cs typeface="+mn-cs"/>
              </a:rPr>
              <a:t>這些分別是不同資料集數量去訓練的，</a:t>
            </a:r>
            <a:r>
              <a:rPr lang="en-US" altLang="zh-TW" sz="900" kern="1200" dirty="0" smtClean="0">
                <a:solidFill>
                  <a:schemeClr val="tx1"/>
                </a:solidFill>
                <a:effectLst/>
                <a:latin typeface="+mn-lt"/>
                <a:ea typeface="+mn-ea"/>
                <a:cs typeface="+mn-cs"/>
              </a:rPr>
              <a:t>100</a:t>
            </a:r>
            <a:r>
              <a:rPr lang="zh-TW" altLang="zh-TW" sz="900" kern="1200" dirty="0" smtClean="0">
                <a:solidFill>
                  <a:schemeClr val="tx1"/>
                </a:solidFill>
                <a:effectLst/>
                <a:latin typeface="+mn-lt"/>
                <a:ea typeface="+mn-ea"/>
                <a:cs typeface="+mn-cs"/>
              </a:rPr>
              <a:t>張是</a:t>
            </a:r>
            <a:r>
              <a:rPr lang="en-US" altLang="zh-TW" sz="900" kern="1200" dirty="0" smtClean="0">
                <a:solidFill>
                  <a:schemeClr val="tx1"/>
                </a:solidFill>
                <a:effectLst/>
                <a:latin typeface="+mn-lt"/>
                <a:ea typeface="+mn-ea"/>
                <a:cs typeface="+mn-cs"/>
              </a:rPr>
              <a:t>32.4%</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200</a:t>
            </a:r>
            <a:r>
              <a:rPr lang="zh-TW" altLang="zh-TW" sz="900" kern="1200" dirty="0" smtClean="0">
                <a:solidFill>
                  <a:schemeClr val="tx1"/>
                </a:solidFill>
                <a:effectLst/>
                <a:latin typeface="+mn-lt"/>
                <a:ea typeface="+mn-ea"/>
                <a:cs typeface="+mn-cs"/>
              </a:rPr>
              <a:t>張是</a:t>
            </a:r>
            <a:r>
              <a:rPr lang="en-US" altLang="zh-TW" sz="900" kern="1200" dirty="0" smtClean="0">
                <a:solidFill>
                  <a:schemeClr val="tx1"/>
                </a:solidFill>
                <a:effectLst/>
                <a:latin typeface="+mn-lt"/>
                <a:ea typeface="+mn-ea"/>
                <a:cs typeface="+mn-cs"/>
              </a:rPr>
              <a:t>54.3%</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400</a:t>
            </a:r>
            <a:r>
              <a:rPr lang="zh-TW" altLang="zh-TW" sz="900" kern="1200" dirty="0" smtClean="0">
                <a:solidFill>
                  <a:schemeClr val="tx1"/>
                </a:solidFill>
                <a:effectLst/>
                <a:latin typeface="+mn-lt"/>
                <a:ea typeface="+mn-ea"/>
                <a:cs typeface="+mn-cs"/>
              </a:rPr>
              <a:t>張是</a:t>
            </a:r>
            <a:r>
              <a:rPr lang="en-US" altLang="zh-TW" sz="900" kern="1200" dirty="0" smtClean="0">
                <a:solidFill>
                  <a:schemeClr val="tx1"/>
                </a:solidFill>
                <a:effectLst/>
                <a:latin typeface="+mn-lt"/>
                <a:ea typeface="+mn-ea"/>
                <a:cs typeface="+mn-cs"/>
              </a:rPr>
              <a:t>59.8%</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800</a:t>
            </a:r>
            <a:r>
              <a:rPr lang="zh-TW" altLang="zh-TW" sz="900" kern="1200" dirty="0" smtClean="0">
                <a:solidFill>
                  <a:schemeClr val="tx1"/>
                </a:solidFill>
                <a:effectLst/>
                <a:latin typeface="+mn-lt"/>
                <a:ea typeface="+mn-ea"/>
                <a:cs typeface="+mn-cs"/>
              </a:rPr>
              <a:t>張</a:t>
            </a:r>
            <a:r>
              <a:rPr lang="en-US" altLang="zh-TW" sz="900" kern="1200" dirty="0" smtClean="0">
                <a:solidFill>
                  <a:schemeClr val="tx1"/>
                </a:solidFill>
                <a:effectLst/>
                <a:latin typeface="+mn-lt"/>
                <a:ea typeface="+mn-ea"/>
                <a:cs typeface="+mn-cs"/>
              </a:rPr>
              <a:t>68.8%</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4000</a:t>
            </a:r>
            <a:r>
              <a:rPr lang="zh-TW" altLang="zh-TW" sz="900" kern="1200" dirty="0" smtClean="0">
                <a:solidFill>
                  <a:schemeClr val="tx1"/>
                </a:solidFill>
                <a:effectLst/>
                <a:latin typeface="+mn-lt"/>
                <a:ea typeface="+mn-ea"/>
                <a:cs typeface="+mn-cs"/>
              </a:rPr>
              <a:t>張反而下降了變成</a:t>
            </a:r>
            <a:r>
              <a:rPr lang="en-US" altLang="zh-TW" sz="900" kern="1200" dirty="0" smtClean="0">
                <a:solidFill>
                  <a:schemeClr val="tx1"/>
                </a:solidFill>
                <a:effectLst/>
                <a:latin typeface="+mn-lt"/>
                <a:ea typeface="+mn-ea"/>
                <a:cs typeface="+mn-cs"/>
              </a:rPr>
              <a:t>61.5%</a:t>
            </a:r>
            <a:r>
              <a:rPr lang="zh-TW" altLang="zh-TW" sz="900" kern="1200" dirty="0" smtClean="0">
                <a:solidFill>
                  <a:schemeClr val="tx1"/>
                </a:solidFill>
                <a:effectLst/>
                <a:latin typeface="+mn-lt"/>
                <a:ea typeface="+mn-ea"/>
                <a:cs typeface="+mn-cs"/>
              </a:rPr>
              <a:t>，可以看到</a:t>
            </a:r>
            <a:r>
              <a:rPr lang="en-US" altLang="zh-TW" sz="900" kern="1200" dirty="0" smtClean="0">
                <a:solidFill>
                  <a:schemeClr val="tx1"/>
                </a:solidFill>
                <a:effectLst/>
                <a:latin typeface="+mn-lt"/>
                <a:ea typeface="+mn-ea"/>
                <a:cs typeface="+mn-cs"/>
              </a:rPr>
              <a:t>800</a:t>
            </a:r>
            <a:r>
              <a:rPr lang="zh-TW" altLang="zh-TW" sz="900" kern="1200" dirty="0" smtClean="0">
                <a:solidFill>
                  <a:schemeClr val="tx1"/>
                </a:solidFill>
                <a:effectLst/>
                <a:latin typeface="+mn-lt"/>
                <a:ea typeface="+mn-ea"/>
                <a:cs typeface="+mn-cs"/>
              </a:rPr>
              <a:t>章訓練的效果是最佳的高達</a:t>
            </a:r>
            <a:r>
              <a:rPr lang="en-US" altLang="zh-TW" sz="900" kern="1200" dirty="0" smtClean="0">
                <a:solidFill>
                  <a:schemeClr val="tx1"/>
                </a:solidFill>
                <a:effectLst/>
                <a:latin typeface="+mn-lt"/>
                <a:ea typeface="+mn-ea"/>
                <a:cs typeface="+mn-cs"/>
              </a:rPr>
              <a:t>68.8%</a:t>
            </a:r>
            <a:r>
              <a:rPr lang="zh-TW" altLang="zh-TW" sz="900" kern="1200" dirty="0" smtClean="0">
                <a:solidFill>
                  <a:schemeClr val="tx1"/>
                </a:solidFill>
                <a:effectLst/>
                <a:latin typeface="+mn-lt"/>
                <a:ea typeface="+mn-ea"/>
                <a:cs typeface="+mn-cs"/>
              </a:rPr>
              <a:t>，且這些都是</a:t>
            </a:r>
            <a:r>
              <a:rPr lang="en-US" altLang="zh-TW" sz="900" kern="1200" dirty="0" smtClean="0">
                <a:solidFill>
                  <a:schemeClr val="tx1"/>
                </a:solidFill>
                <a:effectLst/>
                <a:latin typeface="+mn-lt"/>
                <a:ea typeface="+mn-ea"/>
                <a:cs typeface="+mn-cs"/>
              </a:rPr>
              <a:t>Top-1</a:t>
            </a:r>
            <a:r>
              <a:rPr lang="zh-TW" altLang="zh-TW" sz="900" kern="1200" dirty="0" smtClean="0">
                <a:solidFill>
                  <a:schemeClr val="tx1"/>
                </a:solidFill>
                <a:effectLst/>
                <a:latin typeface="+mn-lt"/>
                <a:ea typeface="+mn-ea"/>
                <a:cs typeface="+mn-cs"/>
              </a:rPr>
              <a:t>的預測結果，</a:t>
            </a:r>
            <a:r>
              <a:rPr lang="en-US" altLang="zh-TW" sz="900" kern="1200" dirty="0" smtClean="0">
                <a:solidFill>
                  <a:schemeClr val="tx1"/>
                </a:solidFill>
                <a:effectLst/>
                <a:latin typeface="+mn-lt"/>
                <a:ea typeface="+mn-ea"/>
                <a:cs typeface="+mn-cs"/>
              </a:rPr>
              <a:t>68.8%</a:t>
            </a:r>
            <a:r>
              <a:rPr lang="zh-TW" altLang="zh-TW" sz="900" kern="1200" dirty="0" smtClean="0">
                <a:solidFill>
                  <a:schemeClr val="tx1"/>
                </a:solidFill>
                <a:effectLst/>
                <a:latin typeface="+mn-lt"/>
                <a:ea typeface="+mn-ea"/>
                <a:cs typeface="+mn-cs"/>
              </a:rPr>
              <a:t>已經很接近人類了。</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29</a:t>
            </a:fld>
            <a:endParaRPr lang="zh-CN" altLang="en-US"/>
          </a:p>
        </p:txBody>
      </p:sp>
    </p:spTree>
    <p:extLst>
      <p:ext uri="{BB962C8B-B14F-4D97-AF65-F5344CB8AC3E}">
        <p14:creationId xmlns:p14="http://schemas.microsoft.com/office/powerpoint/2010/main" val="2155552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17790507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30</a:t>
            </a:fld>
            <a:endParaRPr lang="zh-CN" altLang="en-US"/>
          </a:p>
        </p:txBody>
      </p:sp>
    </p:spTree>
    <p:extLst>
      <p:ext uri="{BB962C8B-B14F-4D97-AF65-F5344CB8AC3E}">
        <p14:creationId xmlns:p14="http://schemas.microsoft.com/office/powerpoint/2010/main" val="30740706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31</a:t>
            </a:fld>
            <a:endParaRPr lang="zh-CN" altLang="en-US"/>
          </a:p>
        </p:txBody>
      </p:sp>
    </p:spTree>
    <p:extLst>
      <p:ext uri="{BB962C8B-B14F-4D97-AF65-F5344CB8AC3E}">
        <p14:creationId xmlns:p14="http://schemas.microsoft.com/office/powerpoint/2010/main" val="25480380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900" kern="1200" dirty="0" smtClean="0">
                <a:solidFill>
                  <a:schemeClr val="tx1"/>
                </a:solidFill>
                <a:effectLst/>
                <a:latin typeface="+mn-lt"/>
                <a:ea typeface="+mn-ea"/>
                <a:cs typeface="+mn-cs"/>
              </a:rPr>
              <a:t>1.</a:t>
            </a:r>
            <a:r>
              <a:rPr lang="zh-TW" altLang="zh-TW" sz="900" kern="1200" dirty="0" smtClean="0">
                <a:solidFill>
                  <a:schemeClr val="tx1"/>
                </a:solidFill>
                <a:effectLst/>
                <a:latin typeface="+mn-lt"/>
                <a:ea typeface="+mn-ea"/>
                <a:cs typeface="+mn-cs"/>
              </a:rPr>
              <a:t>解決下雨天照片雨痕的問題，要將下雨天照片的雨水去除，而除雨的工作在深度學習的技術上早已達到，雖然效果不錯，但仍存在一些問題，像是在使用深度學習中訓練圖片的雨痕尺寸是有限的，但現實雨天的情況下中雨痕尺寸繁多，無法準確分類，所以在真正除雨的過程中可能會造成過度除雨或沒除到的情況，造成該被除的地方沒除到或是不該被除的地方被除到，導致圖片對比度或飽和度發生改變產生模糊的情況，因此此研究使用多尺度加權</a:t>
            </a:r>
            <a:r>
              <a:rPr lang="en-US" altLang="zh-TW" sz="900" kern="1200" dirty="0" smtClean="0">
                <a:solidFill>
                  <a:schemeClr val="tx1"/>
                </a:solidFill>
                <a:effectLst/>
                <a:latin typeface="+mn-lt"/>
                <a:ea typeface="+mn-ea"/>
                <a:cs typeface="+mn-cs"/>
              </a:rPr>
              <a:t>module </a:t>
            </a:r>
            <a:r>
              <a:rPr lang="zh-TW" altLang="zh-TW" sz="900" kern="1200" dirty="0" smtClean="0">
                <a:solidFill>
                  <a:schemeClr val="tx1"/>
                </a:solidFill>
                <a:effectLst/>
                <a:latin typeface="+mn-lt"/>
                <a:ea typeface="+mn-ea"/>
                <a:cs typeface="+mn-cs"/>
              </a:rPr>
              <a:t>來加強特徵的提取，再用</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利用他的鑑別器和生成器對抗的特點更有效的去除雨水，保留更逼真的圖片，因此此研究</a:t>
            </a:r>
            <a:r>
              <a:rPr lang="zh-TW" altLang="en-US" sz="900" kern="1200" dirty="0" smtClean="0">
                <a:solidFill>
                  <a:schemeClr val="tx1"/>
                </a:solidFill>
                <a:effectLst/>
                <a:latin typeface="+mn-lt"/>
                <a:ea typeface="+mn-ea"/>
                <a:cs typeface="+mn-cs"/>
              </a:rPr>
              <a:t>提</a:t>
            </a:r>
            <a:r>
              <a:rPr lang="zh-TW" altLang="zh-TW" sz="900" kern="1200" dirty="0" smtClean="0">
                <a:solidFill>
                  <a:schemeClr val="tx1"/>
                </a:solidFill>
                <a:effectLst/>
                <a:latin typeface="+mn-lt"/>
                <a:ea typeface="+mn-ea"/>
                <a:cs typeface="+mn-cs"/>
              </a:rPr>
              <a:t>出一個新的</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叫做</a:t>
            </a:r>
            <a:r>
              <a:rPr lang="en-US" altLang="zh-TW" sz="900" kern="1200" dirty="0" smtClean="0">
                <a:solidFill>
                  <a:schemeClr val="tx1"/>
                </a:solidFill>
                <a:effectLst/>
                <a:latin typeface="+mn-lt"/>
                <a:ea typeface="+mn-ea"/>
                <a:cs typeface="+mn-cs"/>
              </a:rPr>
              <a:t>MWA-GAN</a:t>
            </a:r>
            <a:r>
              <a:rPr lang="zh-TW" altLang="zh-TW" sz="900" kern="1200" dirty="0" smtClean="0">
                <a:solidFill>
                  <a:schemeClr val="tx1"/>
                </a:solidFill>
                <a:effectLst/>
                <a:latin typeface="+mn-lt"/>
                <a:ea typeface="+mn-ea"/>
                <a:cs typeface="+mn-cs"/>
              </a:rPr>
              <a:t>來與其他著名的除雨模型進行比較。</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32</a:t>
            </a:fld>
            <a:endParaRPr lang="zh-CN" altLang="en-US"/>
          </a:p>
        </p:txBody>
      </p:sp>
    </p:spTree>
    <p:extLst>
      <p:ext uri="{BB962C8B-B14F-4D97-AF65-F5344CB8AC3E}">
        <p14:creationId xmlns:p14="http://schemas.microsoft.com/office/powerpoint/2010/main" val="3688754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sz="900" kern="1200" dirty="0" smtClean="0">
                <a:solidFill>
                  <a:schemeClr val="tx1"/>
                </a:solidFill>
                <a:effectLst/>
                <a:latin typeface="+mn-lt"/>
                <a:ea typeface="+mn-ea"/>
                <a:cs typeface="+mn-cs"/>
              </a:rPr>
              <a:t>以</a:t>
            </a:r>
            <a:r>
              <a:rPr lang="en-US" altLang="zh-TW" sz="900" kern="1200" dirty="0" smtClean="0">
                <a:solidFill>
                  <a:schemeClr val="tx1"/>
                </a:solidFill>
                <a:effectLst/>
                <a:latin typeface="+mn-lt"/>
                <a:ea typeface="+mn-ea"/>
                <a:cs typeface="+mn-cs"/>
              </a:rPr>
              <a:t>GAN</a:t>
            </a:r>
            <a:r>
              <a:rPr lang="zh-TW" altLang="en-US" sz="900" kern="1200" dirty="0" smtClean="0">
                <a:solidFill>
                  <a:schemeClr val="tx1"/>
                </a:solidFill>
                <a:effectLst/>
                <a:latin typeface="+mn-lt"/>
                <a:ea typeface="+mn-ea"/>
                <a:cs typeface="+mn-cs"/>
              </a:rPr>
              <a:t>為主軸</a:t>
            </a:r>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33</a:t>
            </a:fld>
            <a:endParaRPr lang="zh-CN" altLang="en-US"/>
          </a:p>
        </p:txBody>
      </p:sp>
    </p:spTree>
    <p:extLst>
      <p:ext uri="{BB962C8B-B14F-4D97-AF65-F5344CB8AC3E}">
        <p14:creationId xmlns:p14="http://schemas.microsoft.com/office/powerpoint/2010/main" val="24079002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而生成器多加幾個</a:t>
            </a:r>
            <a:r>
              <a:rPr lang="en-US" altLang="zh-TW" sz="900" kern="1200" dirty="0" smtClean="0">
                <a:solidFill>
                  <a:schemeClr val="tx1"/>
                </a:solidFill>
                <a:effectLst/>
                <a:latin typeface="+mn-lt"/>
                <a:ea typeface="+mn-ea"/>
                <a:cs typeface="+mn-cs"/>
              </a:rPr>
              <a:t>Module</a:t>
            </a:r>
            <a:r>
              <a:rPr lang="zh-TW" altLang="zh-TW" sz="900" kern="1200" dirty="0" smtClean="0">
                <a:solidFill>
                  <a:schemeClr val="tx1"/>
                </a:solidFill>
                <a:effectLst/>
                <a:latin typeface="+mn-lt"/>
                <a:ea typeface="+mn-ea"/>
                <a:cs typeface="+mn-cs"/>
              </a:rPr>
              <a:t>比較複雜所以我提出來解釋，生成器比較複雜，我提出來解釋</a:t>
            </a:r>
          </a:p>
          <a:p>
            <a:r>
              <a:rPr lang="zh-TW" altLang="zh-TW" sz="900" kern="1200" dirty="0" smtClean="0">
                <a:solidFill>
                  <a:schemeClr val="tx1"/>
                </a:solidFill>
                <a:effectLst/>
                <a:latin typeface="+mn-lt"/>
                <a:ea typeface="+mn-ea"/>
                <a:cs typeface="+mn-cs"/>
              </a:rPr>
              <a:t>多尺度加權</a:t>
            </a:r>
            <a:r>
              <a:rPr lang="en-US" altLang="zh-TW" sz="900" kern="1200" dirty="0" smtClean="0">
                <a:solidFill>
                  <a:schemeClr val="tx1"/>
                </a:solidFill>
                <a:effectLst/>
                <a:latin typeface="+mn-lt"/>
                <a:ea typeface="+mn-ea"/>
                <a:cs typeface="+mn-cs"/>
              </a:rPr>
              <a:t>Module</a:t>
            </a:r>
            <a:r>
              <a:rPr lang="zh-TW" altLang="zh-TW" sz="900" kern="1200" dirty="0" smtClean="0">
                <a:solidFill>
                  <a:schemeClr val="tx1"/>
                </a:solidFill>
                <a:effectLst/>
                <a:latin typeface="+mn-lt"/>
                <a:ea typeface="+mn-ea"/>
                <a:cs typeface="+mn-cs"/>
              </a:rPr>
              <a:t>的使用</a:t>
            </a:r>
            <a:r>
              <a:rPr lang="en-US" altLang="zh-TW" sz="900" kern="1200" dirty="0" smtClean="0">
                <a:solidFill>
                  <a:schemeClr val="tx1"/>
                </a:solidFill>
                <a:effectLst/>
                <a:latin typeface="+mn-lt"/>
                <a:ea typeface="+mn-ea"/>
                <a:cs typeface="+mn-cs"/>
              </a:rPr>
              <a:t>:</a:t>
            </a:r>
            <a:endParaRPr lang="zh-TW" altLang="zh-TW" sz="900" kern="1200" dirty="0" smtClean="0">
              <a:solidFill>
                <a:schemeClr val="tx1"/>
              </a:solidFill>
              <a:effectLst/>
              <a:latin typeface="+mn-lt"/>
              <a:ea typeface="+mn-ea"/>
              <a:cs typeface="+mn-cs"/>
            </a:endParaRPr>
          </a:p>
          <a:p>
            <a:r>
              <a:rPr lang="zh-TW" altLang="zh-TW" sz="900" kern="1200" dirty="0" smtClean="0">
                <a:solidFill>
                  <a:schemeClr val="tx1"/>
                </a:solidFill>
                <a:effectLst/>
                <a:latin typeface="+mn-lt"/>
                <a:ea typeface="+mn-ea"/>
                <a:cs typeface="+mn-cs"/>
              </a:rPr>
              <a:t>一般在提取圖片特徵用卷積層跟池化層，卷積用來提取特徵，池化用來特徵融合，可是這樣感受野會不夠大，要增加感受野第一個是對圖片下採樣，但怕圖片過小會抓不到小特徵，或是增加卷積次數增加感受野，但增加卷積次數會增加網路的計算量，增加網路負擔，因此增加感受野的</a:t>
            </a:r>
            <a:r>
              <a:rPr lang="zh-TW" altLang="en-US" sz="900" kern="1200" dirty="0" smtClean="0">
                <a:solidFill>
                  <a:schemeClr val="tx1"/>
                </a:solidFill>
                <a:effectLst/>
                <a:latin typeface="+mn-lt"/>
                <a:ea typeface="+mn-ea"/>
                <a:cs typeface="+mn-cs"/>
              </a:rPr>
              <a:t>還有一個</a:t>
            </a:r>
            <a:r>
              <a:rPr lang="zh-TW" altLang="zh-TW" sz="900" kern="1200" dirty="0" smtClean="0">
                <a:solidFill>
                  <a:schemeClr val="tx1"/>
                </a:solidFill>
                <a:effectLst/>
                <a:latin typeface="+mn-lt"/>
                <a:ea typeface="+mn-ea"/>
                <a:cs typeface="+mn-cs"/>
              </a:rPr>
              <a:t>方法</a:t>
            </a:r>
            <a:r>
              <a:rPr lang="zh-TW" altLang="en-US" sz="900" kern="1200" dirty="0" smtClean="0">
                <a:solidFill>
                  <a:schemeClr val="tx1"/>
                </a:solidFill>
                <a:effectLst/>
                <a:latin typeface="+mn-lt"/>
                <a:ea typeface="+mn-ea"/>
                <a:cs typeface="+mn-cs"/>
              </a:rPr>
              <a:t>是</a:t>
            </a:r>
            <a:r>
              <a:rPr lang="zh-TW" altLang="zh-TW" sz="900" kern="1200" dirty="0" smtClean="0">
                <a:solidFill>
                  <a:schemeClr val="tx1"/>
                </a:solidFill>
                <a:effectLst/>
                <a:latin typeface="+mn-lt"/>
                <a:ea typeface="+mn-ea"/>
                <a:cs typeface="+mn-cs"/>
              </a:rPr>
              <a:t>使用擴張卷積，但擴張卷會有間隔，有間隔會產生網格偽影，為解決此問題而使用三路擴張卷積，三條路徑使用三個不同的擴張卷積，最後融合解決網格偽影的問題，然後三個擴張卷積分別使用</a:t>
            </a:r>
            <a:r>
              <a:rPr lang="en-US" altLang="zh-TW" sz="900" kern="1200" dirty="0" smtClean="0">
                <a:solidFill>
                  <a:schemeClr val="tx1"/>
                </a:solidFill>
                <a:effectLst/>
                <a:latin typeface="+mn-lt"/>
                <a:ea typeface="+mn-ea"/>
                <a:cs typeface="+mn-cs"/>
              </a:rPr>
              <a:t>1</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2</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3</a:t>
            </a:r>
            <a:r>
              <a:rPr lang="zh-TW" altLang="zh-TW" sz="900" kern="1200" dirty="0" smtClean="0">
                <a:solidFill>
                  <a:schemeClr val="tx1"/>
                </a:solidFill>
                <a:effectLst/>
                <a:latin typeface="+mn-lt"/>
                <a:ea typeface="+mn-ea"/>
                <a:cs typeface="+mn-cs"/>
              </a:rPr>
              <a:t>的擴張因子，達到多尺寸特徵的抓取，一方面解決了網格偽影問題，另一方面可以使最終的特徵圖包含不同尺度的訊息，使網絡能夠提取更豐富的雨線特徵</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最後感受野為</a:t>
            </a:r>
            <a:r>
              <a:rPr lang="en-US" altLang="zh-TW" sz="900" kern="1200" dirty="0" smtClean="0">
                <a:solidFill>
                  <a:schemeClr val="tx1"/>
                </a:solidFill>
                <a:effectLst/>
                <a:latin typeface="+mn-lt"/>
                <a:ea typeface="+mn-ea"/>
                <a:cs typeface="+mn-cs"/>
              </a:rPr>
              <a:t>70*70)</a:t>
            </a:r>
            <a:r>
              <a:rPr lang="zh-TW" altLang="zh-TW" sz="900" kern="1200" dirty="0" smtClean="0">
                <a:solidFill>
                  <a:schemeClr val="tx1"/>
                </a:solidFill>
                <a:effectLst/>
                <a:latin typeface="+mn-lt"/>
                <a:ea typeface="+mn-ea"/>
                <a:cs typeface="+mn-cs"/>
              </a:rPr>
              <a:t>。</a:t>
            </a:r>
          </a:p>
          <a:p>
            <a:r>
              <a:rPr lang="zh-TW" altLang="zh-TW" sz="900" kern="1200" dirty="0" smtClean="0">
                <a:solidFill>
                  <a:schemeClr val="tx1"/>
                </a:solidFill>
                <a:effectLst/>
                <a:latin typeface="+mn-lt"/>
                <a:ea typeface="+mn-ea"/>
                <a:cs typeface="+mn-cs"/>
              </a:rPr>
              <a:t>空間注意力</a:t>
            </a:r>
            <a:r>
              <a:rPr lang="en-US" altLang="zh-TW" sz="900" kern="1200" dirty="0" smtClean="0">
                <a:solidFill>
                  <a:schemeClr val="tx1"/>
                </a:solidFill>
                <a:effectLst/>
                <a:latin typeface="+mn-lt"/>
                <a:ea typeface="+mn-ea"/>
                <a:cs typeface="+mn-cs"/>
              </a:rPr>
              <a:t>Module:</a:t>
            </a:r>
            <a:endParaRPr lang="zh-TW" altLang="zh-TW" sz="900" kern="1200" dirty="0" smtClean="0">
              <a:solidFill>
                <a:schemeClr val="tx1"/>
              </a:solidFill>
              <a:effectLst/>
              <a:latin typeface="+mn-lt"/>
              <a:ea typeface="+mn-ea"/>
              <a:cs typeface="+mn-cs"/>
            </a:endParaRPr>
          </a:p>
          <a:p>
            <a:r>
              <a:rPr lang="zh-TW" altLang="zh-TW" sz="900" kern="1200" dirty="0" smtClean="0">
                <a:solidFill>
                  <a:schemeClr val="tx1"/>
                </a:solidFill>
                <a:effectLst/>
                <a:latin typeface="+mn-lt"/>
                <a:ea typeface="+mn-ea"/>
                <a:cs typeface="+mn-cs"/>
              </a:rPr>
              <a:t>這個就像</a:t>
            </a:r>
            <a:r>
              <a:rPr lang="en-US" altLang="zh-TW" sz="900" kern="1200" dirty="0" smtClean="0">
                <a:solidFill>
                  <a:schemeClr val="tx1"/>
                </a:solidFill>
                <a:effectLst/>
                <a:latin typeface="+mn-lt"/>
                <a:ea typeface="+mn-ea"/>
                <a:cs typeface="+mn-cs"/>
              </a:rPr>
              <a:t>RNN</a:t>
            </a:r>
            <a:r>
              <a:rPr lang="zh-TW" altLang="zh-TW" sz="900" kern="1200" dirty="0" smtClean="0">
                <a:solidFill>
                  <a:schemeClr val="tx1"/>
                </a:solidFill>
                <a:effectLst/>
                <a:latin typeface="+mn-lt"/>
                <a:ea typeface="+mn-ea"/>
                <a:cs typeface="+mn-cs"/>
              </a:rPr>
              <a:t>的提取上下文的特徵，忽略不相關的資訊，能更準確抓到雨條痕的位置</a:t>
            </a:r>
          </a:p>
          <a:p>
            <a:r>
              <a:rPr lang="zh-TW" altLang="zh-TW" sz="900" kern="1200" dirty="0" smtClean="0">
                <a:solidFill>
                  <a:schemeClr val="tx1"/>
                </a:solidFill>
                <a:effectLst/>
                <a:latin typeface="+mn-lt"/>
                <a:ea typeface="+mn-ea"/>
                <a:cs typeface="+mn-cs"/>
              </a:rPr>
              <a:t>上下文自動編碼</a:t>
            </a:r>
            <a:r>
              <a:rPr lang="en-US" altLang="zh-TW" sz="900" kern="1200" dirty="0" smtClean="0">
                <a:solidFill>
                  <a:schemeClr val="tx1"/>
                </a:solidFill>
                <a:effectLst/>
                <a:latin typeface="+mn-lt"/>
                <a:ea typeface="+mn-ea"/>
                <a:cs typeface="+mn-cs"/>
              </a:rPr>
              <a:t>:</a:t>
            </a:r>
            <a:endParaRPr lang="zh-TW" altLang="zh-TW" sz="900" kern="1200" dirty="0" smtClean="0">
              <a:solidFill>
                <a:schemeClr val="tx1"/>
              </a:solidFill>
              <a:effectLst/>
              <a:latin typeface="+mn-lt"/>
              <a:ea typeface="+mn-ea"/>
              <a:cs typeface="+mn-cs"/>
            </a:endParaRPr>
          </a:p>
          <a:p>
            <a:r>
              <a:rPr lang="zh-TW" altLang="zh-TW" sz="900" kern="1200" dirty="0" smtClean="0">
                <a:solidFill>
                  <a:schemeClr val="tx1"/>
                </a:solidFill>
                <a:effectLst/>
                <a:latin typeface="+mn-lt"/>
                <a:ea typeface="+mn-ea"/>
                <a:cs typeface="+mn-cs"/>
              </a:rPr>
              <a:t>由前兩個方式，先抓取不同雨的特徵，在準確抓取雨的位置，能正確的抓取位置及雨痕大小去除雨水，生成沒有雨水的照片。</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34</a:t>
            </a:fld>
            <a:endParaRPr lang="zh-CN" altLang="en-US"/>
          </a:p>
        </p:txBody>
      </p:sp>
    </p:spTree>
    <p:extLst>
      <p:ext uri="{BB962C8B-B14F-4D97-AF65-F5344CB8AC3E}">
        <p14:creationId xmlns:p14="http://schemas.microsoft.com/office/powerpoint/2010/main" val="25019837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再來是資料的蒐集，此研究參考前人的資料集，之前有人已經用深度學習研究過去除雨痕的照片，他將雨痕分為輕、中、重三個等級且每個等級含有</a:t>
            </a:r>
            <a:r>
              <a:rPr lang="en-US" altLang="zh-TW" sz="900" kern="1200" dirty="0" smtClean="0">
                <a:solidFill>
                  <a:schemeClr val="tx1"/>
                </a:solidFill>
                <a:effectLst/>
                <a:latin typeface="+mn-lt"/>
                <a:ea typeface="+mn-ea"/>
                <a:cs typeface="+mn-cs"/>
              </a:rPr>
              <a:t>4000</a:t>
            </a:r>
            <a:r>
              <a:rPr lang="zh-TW" altLang="zh-TW" sz="900" kern="1200" dirty="0" smtClean="0">
                <a:solidFill>
                  <a:schemeClr val="tx1"/>
                </a:solidFill>
                <a:effectLst/>
                <a:latin typeface="+mn-lt"/>
                <a:ea typeface="+mn-ea"/>
                <a:cs typeface="+mn-cs"/>
              </a:rPr>
              <a:t>張圖片，但現實生活中雨痕不可能只有這三種，雖然模型訓練不差但問題還是存在著，而這個研究要參考她的資料集且只抓取中等密度的雨水</a:t>
            </a:r>
            <a:r>
              <a:rPr lang="en-US" altLang="zh-TW" sz="900" kern="1200" dirty="0" smtClean="0">
                <a:solidFill>
                  <a:schemeClr val="tx1"/>
                </a:solidFill>
                <a:effectLst/>
                <a:latin typeface="+mn-lt"/>
                <a:ea typeface="+mn-ea"/>
                <a:cs typeface="+mn-cs"/>
              </a:rPr>
              <a:t>4000</a:t>
            </a:r>
            <a:r>
              <a:rPr lang="zh-TW" altLang="zh-TW" sz="900" kern="1200" dirty="0" smtClean="0">
                <a:solidFill>
                  <a:schemeClr val="tx1"/>
                </a:solidFill>
                <a:effectLst/>
                <a:latin typeface="+mn-lt"/>
                <a:ea typeface="+mn-ea"/>
                <a:cs typeface="+mn-cs"/>
              </a:rPr>
              <a:t>張進行訓練，測試集抓取</a:t>
            </a:r>
            <a:r>
              <a:rPr lang="en-US" altLang="zh-TW" sz="900" kern="1200" dirty="0" smtClean="0">
                <a:solidFill>
                  <a:schemeClr val="tx1"/>
                </a:solidFill>
                <a:effectLst/>
                <a:latin typeface="+mn-lt"/>
                <a:ea typeface="+mn-ea"/>
                <a:cs typeface="+mn-cs"/>
              </a:rPr>
              <a:t>1200</a:t>
            </a:r>
            <a:r>
              <a:rPr lang="zh-TW" altLang="zh-TW" sz="900" kern="1200" dirty="0" smtClean="0">
                <a:solidFill>
                  <a:schemeClr val="tx1"/>
                </a:solidFill>
                <a:effectLst/>
                <a:latin typeface="+mn-lt"/>
                <a:ea typeface="+mn-ea"/>
                <a:cs typeface="+mn-cs"/>
              </a:rPr>
              <a:t>張不同雨條文密度及方向的照片，為了是要證明此模型能用較少的資料集以及單一密度的雨痕資料集就能夠完美的去除雨痕。</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35</a:t>
            </a:fld>
            <a:endParaRPr lang="zh-CN" altLang="en-US"/>
          </a:p>
        </p:txBody>
      </p:sp>
    </p:spTree>
    <p:extLst>
      <p:ext uri="{BB962C8B-B14F-4D97-AF65-F5344CB8AC3E}">
        <p14:creationId xmlns:p14="http://schemas.microsoft.com/office/powerpoint/2010/main" val="17702588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研究結果</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直接看圖片，左上角為原本沒有雨的真實照片，右邊三張是三個不同雨水密度的驗證資料集，下面是分別將三張去雨痕的效果，可以看出只訓練一種中密度雨痕的資料卻可以將三種不同雨痕密度的照片去除雨水且看起來非常成功。</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36</a:t>
            </a:fld>
            <a:endParaRPr lang="zh-CN" altLang="en-US"/>
          </a:p>
        </p:txBody>
      </p:sp>
    </p:spTree>
    <p:extLst>
      <p:ext uri="{BB962C8B-B14F-4D97-AF65-F5344CB8AC3E}">
        <p14:creationId xmlns:p14="http://schemas.microsoft.com/office/powerpoint/2010/main" val="28853231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再來是與其他除雨研究進行比較</a:t>
            </a:r>
            <a:r>
              <a:rPr lang="en-US" altLang="zh-TW" sz="900" kern="1200" dirty="0" smtClean="0">
                <a:solidFill>
                  <a:schemeClr val="tx1"/>
                </a:solidFill>
                <a:effectLst/>
                <a:latin typeface="+mn-lt"/>
                <a:ea typeface="+mn-ea"/>
                <a:cs typeface="+mn-cs"/>
              </a:rPr>
              <a:t>:a</a:t>
            </a:r>
            <a:r>
              <a:rPr lang="zh-TW" altLang="zh-TW" sz="900" kern="1200" dirty="0" smtClean="0">
                <a:solidFill>
                  <a:schemeClr val="tx1"/>
                </a:solidFill>
                <a:effectLst/>
                <a:latin typeface="+mn-lt"/>
                <a:ea typeface="+mn-ea"/>
                <a:cs typeface="+mn-cs"/>
              </a:rPr>
              <a:t>為真實下雨圖片</a:t>
            </a:r>
            <a:r>
              <a:rPr lang="en-US" altLang="zh-TW" sz="900" kern="1200" dirty="0" smtClean="0">
                <a:solidFill>
                  <a:schemeClr val="tx1"/>
                </a:solidFill>
                <a:effectLst/>
                <a:latin typeface="+mn-lt"/>
                <a:ea typeface="+mn-ea"/>
                <a:cs typeface="+mn-cs"/>
              </a:rPr>
              <a:t>b</a:t>
            </a:r>
            <a:r>
              <a:rPr lang="zh-TW" altLang="zh-TW" sz="900" kern="1200" dirty="0" smtClean="0">
                <a:solidFill>
                  <a:schemeClr val="tx1"/>
                </a:solidFill>
                <a:effectLst/>
                <a:latin typeface="+mn-lt"/>
                <a:ea typeface="+mn-ea"/>
                <a:cs typeface="+mn-cs"/>
              </a:rPr>
              <a:t>為真實沒下雨圖片，</a:t>
            </a:r>
            <a:r>
              <a:rPr lang="en-US" altLang="zh-TW" sz="900" kern="1200" dirty="0" smtClean="0">
                <a:solidFill>
                  <a:schemeClr val="tx1"/>
                </a:solidFill>
                <a:effectLst/>
                <a:latin typeface="+mn-lt"/>
                <a:ea typeface="+mn-ea"/>
                <a:cs typeface="+mn-cs"/>
              </a:rPr>
              <a:t>c</a:t>
            </a:r>
            <a:r>
              <a:rPr lang="zh-TW" altLang="zh-TW" sz="900" kern="1200" dirty="0" smtClean="0">
                <a:solidFill>
                  <a:schemeClr val="tx1"/>
                </a:solidFill>
                <a:effectLst/>
                <a:latin typeface="+mn-lt"/>
                <a:ea typeface="+mn-ea"/>
                <a:cs typeface="+mn-cs"/>
              </a:rPr>
              <a:t>為用純</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除雨的效果，</a:t>
            </a:r>
            <a:r>
              <a:rPr lang="en-US" altLang="zh-TW" sz="900" kern="1200" dirty="0" smtClean="0">
                <a:solidFill>
                  <a:schemeClr val="tx1"/>
                </a:solidFill>
                <a:effectLst/>
                <a:latin typeface="+mn-lt"/>
                <a:ea typeface="+mn-ea"/>
                <a:cs typeface="+mn-cs"/>
              </a:rPr>
              <a:t>d</a:t>
            </a:r>
            <a:r>
              <a:rPr lang="zh-TW" altLang="zh-TW" sz="900" kern="1200" dirty="0" smtClean="0">
                <a:solidFill>
                  <a:schemeClr val="tx1"/>
                </a:solidFill>
                <a:effectLst/>
                <a:latin typeface="+mn-lt"/>
                <a:ea typeface="+mn-ea"/>
                <a:cs typeface="+mn-cs"/>
              </a:rPr>
              <a:t>為</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空間注意力</a:t>
            </a:r>
            <a:r>
              <a:rPr lang="en-US" altLang="zh-TW" sz="900" kern="1200" dirty="0" smtClean="0">
                <a:solidFill>
                  <a:schemeClr val="tx1"/>
                </a:solidFill>
                <a:effectLst/>
                <a:latin typeface="+mn-lt"/>
                <a:ea typeface="+mn-ea"/>
                <a:cs typeface="+mn-cs"/>
              </a:rPr>
              <a:t>Module</a:t>
            </a:r>
            <a:r>
              <a:rPr lang="zh-TW" altLang="zh-TW" sz="900" kern="1200" dirty="0" smtClean="0">
                <a:solidFill>
                  <a:schemeClr val="tx1"/>
                </a:solidFill>
                <a:effectLst/>
                <a:latin typeface="+mn-lt"/>
                <a:ea typeface="+mn-ea"/>
                <a:cs typeface="+mn-cs"/>
              </a:rPr>
              <a:t>的效果，</a:t>
            </a:r>
            <a:r>
              <a:rPr lang="en-US" altLang="zh-TW" sz="900" kern="1200" dirty="0" smtClean="0">
                <a:solidFill>
                  <a:schemeClr val="tx1"/>
                </a:solidFill>
                <a:effectLst/>
                <a:latin typeface="+mn-lt"/>
                <a:ea typeface="+mn-ea"/>
                <a:cs typeface="+mn-cs"/>
              </a:rPr>
              <a:t>e</a:t>
            </a:r>
            <a:r>
              <a:rPr lang="zh-TW" altLang="zh-TW" sz="900" kern="1200" dirty="0" smtClean="0">
                <a:solidFill>
                  <a:schemeClr val="tx1"/>
                </a:solidFill>
                <a:effectLst/>
                <a:latin typeface="+mn-lt"/>
                <a:ea typeface="+mn-ea"/>
                <a:cs typeface="+mn-cs"/>
              </a:rPr>
              <a:t>為</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多尺度加權</a:t>
            </a:r>
            <a:r>
              <a:rPr lang="en-US" altLang="zh-TW" sz="900" kern="1200" dirty="0" smtClean="0">
                <a:solidFill>
                  <a:schemeClr val="tx1"/>
                </a:solidFill>
                <a:effectLst/>
                <a:latin typeface="+mn-lt"/>
                <a:ea typeface="+mn-ea"/>
                <a:cs typeface="+mn-cs"/>
              </a:rPr>
              <a:t>Module</a:t>
            </a:r>
            <a:r>
              <a:rPr lang="zh-TW" altLang="zh-TW" sz="900" kern="1200" dirty="0" smtClean="0">
                <a:solidFill>
                  <a:schemeClr val="tx1"/>
                </a:solidFill>
                <a:effectLst/>
                <a:latin typeface="+mn-lt"/>
                <a:ea typeface="+mn-ea"/>
                <a:cs typeface="+mn-cs"/>
              </a:rPr>
              <a:t>的效果，</a:t>
            </a:r>
            <a:r>
              <a:rPr lang="en-US" altLang="zh-TW" sz="900" kern="1200" dirty="0" smtClean="0">
                <a:solidFill>
                  <a:schemeClr val="tx1"/>
                </a:solidFill>
                <a:effectLst/>
                <a:latin typeface="+mn-lt"/>
                <a:ea typeface="+mn-ea"/>
                <a:cs typeface="+mn-cs"/>
              </a:rPr>
              <a:t>f</a:t>
            </a:r>
            <a:r>
              <a:rPr lang="zh-TW" altLang="zh-TW" sz="900" kern="1200" dirty="0" smtClean="0">
                <a:solidFill>
                  <a:schemeClr val="tx1"/>
                </a:solidFill>
                <a:effectLst/>
                <a:latin typeface="+mn-lt"/>
                <a:ea typeface="+mn-ea"/>
                <a:cs typeface="+mn-cs"/>
              </a:rPr>
              <a:t>為</a:t>
            </a:r>
            <a:r>
              <a:rPr lang="en-US" altLang="zh-TW" sz="900" kern="1200" dirty="0" smtClean="0">
                <a:solidFill>
                  <a:schemeClr val="tx1"/>
                </a:solidFill>
                <a:effectLst/>
                <a:latin typeface="+mn-lt"/>
                <a:ea typeface="+mn-ea"/>
                <a:cs typeface="+mn-cs"/>
              </a:rPr>
              <a:t>MWA-</a:t>
            </a:r>
            <a:r>
              <a:rPr lang="en-US" altLang="zh-TW" sz="900" kern="1200" dirty="0" err="1" smtClean="0">
                <a:solidFill>
                  <a:schemeClr val="tx1"/>
                </a:solidFill>
                <a:effectLst/>
                <a:latin typeface="+mn-lt"/>
                <a:ea typeface="+mn-ea"/>
                <a:cs typeface="+mn-cs"/>
              </a:rPr>
              <a:t>GANet</a:t>
            </a:r>
            <a:r>
              <a:rPr lang="zh-TW" altLang="zh-TW" sz="900" kern="1200" dirty="0" smtClean="0">
                <a:solidFill>
                  <a:schemeClr val="tx1"/>
                </a:solidFill>
                <a:effectLst/>
                <a:latin typeface="+mn-lt"/>
                <a:ea typeface="+mn-ea"/>
                <a:cs typeface="+mn-cs"/>
              </a:rPr>
              <a:t>的效果，可以看出其他三種去雨水的訓練去完都還存在著雨水，沒除乾淨，而</a:t>
            </a:r>
            <a:r>
              <a:rPr lang="en-US" altLang="zh-TW" sz="900" kern="1200" dirty="0" smtClean="0">
                <a:solidFill>
                  <a:schemeClr val="tx1"/>
                </a:solidFill>
                <a:effectLst/>
                <a:latin typeface="+mn-lt"/>
                <a:ea typeface="+mn-ea"/>
                <a:cs typeface="+mn-cs"/>
              </a:rPr>
              <a:t>MWA-</a:t>
            </a:r>
            <a:r>
              <a:rPr lang="en-US" altLang="zh-TW" sz="900" kern="1200" dirty="0" err="1" smtClean="0">
                <a:solidFill>
                  <a:schemeClr val="tx1"/>
                </a:solidFill>
                <a:effectLst/>
                <a:latin typeface="+mn-lt"/>
                <a:ea typeface="+mn-ea"/>
                <a:cs typeface="+mn-cs"/>
              </a:rPr>
              <a:t>GANet</a:t>
            </a:r>
            <a:r>
              <a:rPr lang="zh-TW" altLang="zh-TW" sz="900" kern="1200" dirty="0" smtClean="0">
                <a:solidFill>
                  <a:schemeClr val="tx1"/>
                </a:solidFill>
                <a:effectLst/>
                <a:latin typeface="+mn-lt"/>
                <a:ea typeface="+mn-ea"/>
                <a:cs typeface="+mn-cs"/>
              </a:rPr>
              <a:t>卻把雨水儲得一乾二淨，也就是說經過與其他訓練方式進行比較能看出</a:t>
            </a:r>
            <a:r>
              <a:rPr lang="en-US" altLang="zh-TW" sz="900" kern="1200" dirty="0" smtClean="0">
                <a:solidFill>
                  <a:schemeClr val="tx1"/>
                </a:solidFill>
                <a:effectLst/>
                <a:latin typeface="+mn-lt"/>
                <a:ea typeface="+mn-ea"/>
                <a:cs typeface="+mn-cs"/>
              </a:rPr>
              <a:t>MWA-</a:t>
            </a:r>
            <a:r>
              <a:rPr lang="en-US" altLang="zh-TW" sz="900" kern="1200" dirty="0" err="1" smtClean="0">
                <a:solidFill>
                  <a:schemeClr val="tx1"/>
                </a:solidFill>
                <a:effectLst/>
                <a:latin typeface="+mn-lt"/>
                <a:ea typeface="+mn-ea"/>
                <a:cs typeface="+mn-cs"/>
              </a:rPr>
              <a:t>GANet</a:t>
            </a:r>
            <a:r>
              <a:rPr lang="zh-TW" altLang="zh-TW" sz="900" kern="1200" dirty="0" smtClean="0">
                <a:solidFill>
                  <a:schemeClr val="tx1"/>
                </a:solidFill>
                <a:effectLst/>
                <a:latin typeface="+mn-lt"/>
                <a:ea typeface="+mn-ea"/>
                <a:cs typeface="+mn-cs"/>
              </a:rPr>
              <a:t>效果最佳。</a:t>
            </a: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37</a:t>
            </a:fld>
            <a:endParaRPr lang="zh-CN" altLang="en-US"/>
          </a:p>
        </p:txBody>
      </p:sp>
    </p:spTree>
    <p:extLst>
      <p:ext uri="{BB962C8B-B14F-4D97-AF65-F5344CB8AC3E}">
        <p14:creationId xmlns:p14="http://schemas.microsoft.com/office/powerpoint/2010/main" val="29859233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38</a:t>
            </a:fld>
            <a:endParaRPr lang="zh-CN" altLang="en-US"/>
          </a:p>
        </p:txBody>
      </p:sp>
    </p:spTree>
    <p:extLst>
      <p:ext uri="{BB962C8B-B14F-4D97-AF65-F5344CB8AC3E}">
        <p14:creationId xmlns:p14="http://schemas.microsoft.com/office/powerpoint/2010/main" val="21291256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39</a:t>
            </a:fld>
            <a:endParaRPr lang="zh-CN" altLang="en-US"/>
          </a:p>
        </p:txBody>
      </p:sp>
    </p:spTree>
    <p:extLst>
      <p:ext uri="{BB962C8B-B14F-4D97-AF65-F5344CB8AC3E}">
        <p14:creationId xmlns:p14="http://schemas.microsoft.com/office/powerpoint/2010/main" val="9991747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zh-TW" altLang="zh-TW" sz="900" kern="1200" dirty="0" smtClean="0">
                <a:solidFill>
                  <a:schemeClr val="tx1"/>
                </a:solidFill>
                <a:effectLst/>
                <a:latin typeface="+mn-lt"/>
                <a:ea typeface="+mn-ea"/>
                <a:cs typeface="+mn-cs"/>
              </a:rPr>
              <a:t>室內設計的概念起源於美國，於經濟發展的需求演化而來，原本蓋建築物的目的只是為求居住，而之後慢慢延伸出使用者的需求或為了更改內部環境而開始考量室內設計。後來室內裝潢逐漸延伸出考慮到生活品質、居住品質、心理層面、視覺等因素，使人類能在生活、起居、心理、視覺等各方面得到無比的滿足，現在每個人住的家裡，裝潢前都有通過室內設計來設計出滿足各種層面需求的家，而家的安定，對每個人的生活或是成長過程都扮演著重要的腳色，因此室內設計在現今的社會上已成了無法缺少的一塊產業。</a:t>
            </a:r>
          </a:p>
          <a:p>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15452243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研究問題</a:t>
            </a:r>
            <a:r>
              <a:rPr lang="en-US" altLang="zh-TW" sz="900" kern="1200" dirty="0" smtClean="0">
                <a:solidFill>
                  <a:schemeClr val="tx1"/>
                </a:solidFill>
                <a:effectLst/>
                <a:latin typeface="+mn-lt"/>
                <a:ea typeface="+mn-ea"/>
                <a:cs typeface="+mn-cs"/>
              </a:rPr>
              <a:t>: 1.</a:t>
            </a:r>
            <a:r>
              <a:rPr lang="zh-TW" altLang="zh-TW" sz="900" kern="1200" dirty="0" smtClean="0">
                <a:solidFill>
                  <a:schemeClr val="tx1"/>
                </a:solidFill>
                <a:effectLst/>
                <a:latin typeface="+mn-lt"/>
                <a:ea typeface="+mn-ea"/>
                <a:cs typeface="+mn-cs"/>
              </a:rPr>
              <a:t>隨著</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風格轉換的發展，將除霧的工作想像為風格轉換的工作</a:t>
            </a:r>
            <a:r>
              <a:rPr lang="en-US" altLang="zh-TW" sz="900" kern="1200" dirty="0" smtClean="0">
                <a:solidFill>
                  <a:schemeClr val="tx1"/>
                </a:solidFill>
                <a:effectLst/>
                <a:latin typeface="+mn-lt"/>
                <a:ea typeface="+mn-ea"/>
                <a:cs typeface="+mn-cs"/>
              </a:rPr>
              <a:t>2.</a:t>
            </a:r>
            <a:r>
              <a:rPr lang="zh-TW" altLang="zh-TW" sz="900" kern="1200" dirty="0" smtClean="0">
                <a:solidFill>
                  <a:schemeClr val="tx1"/>
                </a:solidFill>
                <a:effectLst/>
                <a:latin typeface="+mn-lt"/>
                <a:ea typeface="+mn-ea"/>
                <a:cs typeface="+mn-cs"/>
              </a:rPr>
              <a:t>除霧效果因霧的濃度分布不均，在</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中受到限制</a:t>
            </a:r>
            <a:r>
              <a:rPr lang="en-US" altLang="zh-TW" sz="900" kern="1200" dirty="0" smtClean="0">
                <a:solidFill>
                  <a:schemeClr val="tx1"/>
                </a:solidFill>
                <a:effectLst/>
                <a:latin typeface="+mn-lt"/>
                <a:ea typeface="+mn-ea"/>
                <a:cs typeface="+mn-cs"/>
              </a:rPr>
              <a:t>3.GAN</a:t>
            </a:r>
            <a:r>
              <a:rPr lang="zh-TW" altLang="zh-TW" sz="900" kern="1200" dirty="0" smtClean="0">
                <a:solidFill>
                  <a:schemeClr val="tx1"/>
                </a:solidFill>
                <a:effectLst/>
                <a:latin typeface="+mn-lt"/>
                <a:ea typeface="+mn-ea"/>
                <a:cs typeface="+mn-cs"/>
              </a:rPr>
              <a:t>中加入影像濾波層，以最大限度保留模糊圖像的邊緣細節</a:t>
            </a:r>
          </a:p>
          <a:p>
            <a:r>
              <a:rPr lang="zh-TW" altLang="zh-TW" sz="900" kern="1200" dirty="0" smtClean="0">
                <a:solidFill>
                  <a:schemeClr val="tx1"/>
                </a:solidFill>
                <a:effectLst/>
                <a:latin typeface="+mn-lt"/>
                <a:ea typeface="+mn-ea"/>
                <a:cs typeface="+mn-cs"/>
              </a:rPr>
              <a:t>早期深度學習可以除霧，利用</a:t>
            </a:r>
            <a:r>
              <a:rPr lang="en-US" altLang="zh-TW" sz="900" kern="1200" dirty="0" smtClean="0">
                <a:solidFill>
                  <a:schemeClr val="tx1"/>
                </a:solidFill>
                <a:effectLst/>
                <a:latin typeface="+mn-lt"/>
                <a:ea typeface="+mn-ea"/>
                <a:cs typeface="+mn-cs"/>
              </a:rPr>
              <a:t>DRL</a:t>
            </a:r>
            <a:r>
              <a:rPr lang="zh-TW" altLang="zh-TW" sz="900" kern="1200" dirty="0" smtClean="0">
                <a:solidFill>
                  <a:schemeClr val="tx1"/>
                </a:solidFill>
                <a:effectLst/>
                <a:latin typeface="+mn-lt"/>
                <a:ea typeface="+mn-ea"/>
                <a:cs typeface="+mn-cs"/>
              </a:rPr>
              <a:t>將模糊圖片轉成無霧圖片，</a:t>
            </a:r>
            <a:r>
              <a:rPr lang="en-US" altLang="zh-TW" sz="900" kern="1200" dirty="0" smtClean="0">
                <a:solidFill>
                  <a:schemeClr val="tx1"/>
                </a:solidFill>
                <a:effectLst/>
                <a:latin typeface="+mn-lt"/>
                <a:ea typeface="+mn-ea"/>
                <a:cs typeface="+mn-cs"/>
              </a:rPr>
              <a:t>DRL</a:t>
            </a:r>
            <a:r>
              <a:rPr lang="zh-TW" altLang="zh-TW" sz="900" kern="1200" dirty="0" smtClean="0">
                <a:solidFill>
                  <a:schemeClr val="tx1"/>
                </a:solidFill>
                <a:effectLst/>
                <a:latin typeface="+mn-lt"/>
                <a:ea typeface="+mn-ea"/>
                <a:cs typeface="+mn-cs"/>
              </a:rPr>
              <a:t>使用</a:t>
            </a:r>
            <a:r>
              <a:rPr lang="en-US" altLang="zh-TW" sz="900" kern="1200" dirty="0" smtClean="0">
                <a:solidFill>
                  <a:schemeClr val="tx1"/>
                </a:solidFill>
                <a:effectLst/>
                <a:latin typeface="+mn-lt"/>
                <a:ea typeface="+mn-ea"/>
                <a:cs typeface="+mn-cs"/>
              </a:rPr>
              <a:t>13</a:t>
            </a:r>
            <a:r>
              <a:rPr lang="zh-TW" altLang="zh-TW" sz="900" kern="1200" dirty="0" smtClean="0">
                <a:solidFill>
                  <a:schemeClr val="tx1"/>
                </a:solidFill>
                <a:effectLst/>
                <a:latin typeface="+mn-lt"/>
                <a:ea typeface="+mn-ea"/>
                <a:cs typeface="+mn-cs"/>
              </a:rPr>
              <a:t>層</a:t>
            </a:r>
            <a:r>
              <a:rPr lang="en-US" altLang="zh-TW" sz="900" kern="1200" dirty="0" err="1" smtClean="0">
                <a:solidFill>
                  <a:schemeClr val="tx1"/>
                </a:solidFill>
                <a:effectLst/>
                <a:latin typeface="+mn-lt"/>
                <a:ea typeface="+mn-ea"/>
                <a:cs typeface="+mn-cs"/>
              </a:rPr>
              <a:t>ResNet</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殘差網路</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來學習。</a:t>
            </a:r>
          </a:p>
          <a:p>
            <a:r>
              <a:rPr lang="zh-TW" altLang="zh-TW" sz="900" kern="1200" dirty="0" smtClean="0">
                <a:solidFill>
                  <a:schemeClr val="tx1"/>
                </a:solidFill>
                <a:effectLst/>
                <a:latin typeface="+mn-lt"/>
                <a:ea typeface="+mn-ea"/>
                <a:cs typeface="+mn-cs"/>
              </a:rPr>
              <a:t>隨著</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風格轉換的發展，我們可以把除霧的工作想像成把一個有霧風格的圖片轉換成一個無霧風格的圖片</a:t>
            </a:r>
          </a:p>
          <a:p>
            <a:r>
              <a:rPr lang="zh-TW" altLang="zh-TW" sz="900" kern="1200" dirty="0" smtClean="0">
                <a:solidFill>
                  <a:schemeClr val="tx1"/>
                </a:solidFill>
                <a:effectLst/>
                <a:latin typeface="+mn-lt"/>
                <a:ea typeface="+mn-ea"/>
                <a:cs typeface="+mn-cs"/>
              </a:rPr>
              <a:t>但除霧效果是不能用風格轉換直接去訓練的，因為每張圖片霧的濃度會隨著照片內容的遠近而有所不同，可能我拍近的地方這邊霧比較少，遠的霧會更濃，導致霧的濃度在圖片分布不均，如右下角的圖片，左下角的椅子沒什麼霧，但遠的地方看得出霧的濃度非常濃</a:t>
            </a:r>
          </a:p>
          <a:p>
            <a:r>
              <a:rPr lang="zh-TW" altLang="zh-TW" sz="900" kern="1200" dirty="0" smtClean="0">
                <a:solidFill>
                  <a:schemeClr val="tx1"/>
                </a:solidFill>
                <a:effectLst/>
                <a:latin typeface="+mn-lt"/>
                <a:ea typeface="+mn-ea"/>
                <a:cs typeface="+mn-cs"/>
              </a:rPr>
              <a:t>因此此研究在網路中再使用</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變種</a:t>
            </a:r>
            <a:r>
              <a:rPr lang="en-US" altLang="zh-TW" sz="900" kern="1200" dirty="0" smtClean="0">
                <a:solidFill>
                  <a:schemeClr val="tx1"/>
                </a:solidFill>
                <a:effectLst/>
                <a:latin typeface="+mn-lt"/>
                <a:ea typeface="+mn-ea"/>
                <a:cs typeface="+mn-cs"/>
              </a:rPr>
              <a:t>pix2pix</a:t>
            </a:r>
            <a:r>
              <a:rPr lang="zh-TW" altLang="zh-TW" sz="900" kern="1200" dirty="0" smtClean="0">
                <a:solidFill>
                  <a:schemeClr val="tx1"/>
                </a:solidFill>
                <a:effectLst/>
                <a:latin typeface="+mn-lt"/>
                <a:ea typeface="+mn-ea"/>
                <a:cs typeface="+mn-cs"/>
              </a:rPr>
              <a:t>圖像翻譯的功能進行風格轉換，再加入影像濾波層，利用去除雜訊的特徵，把霧當成雜訊去除，</a:t>
            </a:r>
            <a:r>
              <a:rPr lang="zh-TW" altLang="en-US" sz="900" kern="1200" dirty="0" smtClean="0">
                <a:solidFill>
                  <a:schemeClr val="tx1"/>
                </a:solidFill>
                <a:effectLst/>
                <a:latin typeface="+mn-lt"/>
                <a:ea typeface="+mn-ea"/>
                <a:cs typeface="+mn-cs"/>
              </a:rPr>
              <a:t>抓取輪廓，</a:t>
            </a:r>
            <a:r>
              <a:rPr lang="zh-TW" altLang="zh-TW" sz="900" kern="1200" dirty="0" smtClean="0">
                <a:solidFill>
                  <a:schemeClr val="tx1"/>
                </a:solidFill>
                <a:effectLst/>
                <a:latin typeface="+mn-lt"/>
                <a:ea typeface="+mn-ea"/>
                <a:cs typeface="+mn-cs"/>
              </a:rPr>
              <a:t>以最大限度地保留模糊圖像的邊緣和細節。這樣，過濾器能夠有效的去訓練出每一個抓出來的特徵，抑制去霧過程產生的圖片模糊的副作用。</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40</a:t>
            </a:fld>
            <a:endParaRPr lang="zh-CN" altLang="en-US"/>
          </a:p>
        </p:txBody>
      </p:sp>
    </p:spTree>
    <p:extLst>
      <p:ext uri="{BB962C8B-B14F-4D97-AF65-F5344CB8AC3E}">
        <p14:creationId xmlns:p14="http://schemas.microsoft.com/office/powerpoint/2010/main" val="26278145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整個網路架構</a:t>
            </a:r>
            <a:r>
              <a:rPr lang="en-US" altLang="zh-TW" sz="900" kern="1200" dirty="0" smtClean="0">
                <a:solidFill>
                  <a:schemeClr val="tx1"/>
                </a:solidFill>
                <a:effectLst/>
                <a:latin typeface="+mn-lt"/>
                <a:ea typeface="+mn-ea"/>
                <a:cs typeface="+mn-cs"/>
              </a:rPr>
              <a:t>: </a:t>
            </a:r>
            <a:r>
              <a:rPr lang="zh-TW" altLang="zh-TW" sz="900" kern="1200" dirty="0" smtClean="0">
                <a:solidFill>
                  <a:schemeClr val="tx1"/>
                </a:solidFill>
                <a:effectLst/>
                <a:latin typeface="+mn-lt"/>
                <a:ea typeface="+mn-ea"/>
                <a:cs typeface="+mn-cs"/>
              </a:rPr>
              <a:t>因為在霧霾的圖片中，整個圖片的輪廓會因為霧的分布不均而受到影響，因此此研究加入了引導濾波層來去除雜訊獲取模糊圖像的輪廓，將輪廓萃取出來再拼到彩色圖像去進行訓練，防止訓練時模糊影像沒被獲取到</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41</a:t>
            </a:fld>
            <a:endParaRPr lang="zh-CN" altLang="en-US"/>
          </a:p>
        </p:txBody>
      </p:sp>
    </p:spTree>
    <p:extLst>
      <p:ext uri="{BB962C8B-B14F-4D97-AF65-F5344CB8AC3E}">
        <p14:creationId xmlns:p14="http://schemas.microsoft.com/office/powerpoint/2010/main" val="215793860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透過影像濾波層抓取圖片特徵的效果如右圖，可以看到設置不同的平滑內核跟正則化參數，能抓取出來的特徵也不一樣大，平滑內核越大能捕捉更多細節特徵，解決圖片被霧影響的問題，正則化參數則是防止過擬合</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42</a:t>
            </a:fld>
            <a:endParaRPr lang="zh-CN" altLang="en-US"/>
          </a:p>
        </p:txBody>
      </p:sp>
    </p:spTree>
    <p:extLst>
      <p:ext uri="{BB962C8B-B14F-4D97-AF65-F5344CB8AC3E}">
        <p14:creationId xmlns:p14="http://schemas.microsoft.com/office/powerpoint/2010/main" val="294439216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這個</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模型一樣分為生成器跟鑑別器，生成器用於通過保留圖像的結構和細節並消除霧度來生成清晰的圖像，編碼器在卷積層下操作，利用下採樣增加感受野，解碼器再進行上採樣，還原圖片大小。</a:t>
            </a:r>
          </a:p>
          <a:p>
            <a:r>
              <a:rPr lang="zh-TW" altLang="zh-TW" sz="900" kern="1200" dirty="0" smtClean="0">
                <a:solidFill>
                  <a:schemeClr val="tx1"/>
                </a:solidFill>
                <a:effectLst/>
                <a:latin typeface="+mn-lt"/>
                <a:ea typeface="+mn-ea"/>
                <a:cs typeface="+mn-cs"/>
              </a:rPr>
              <a:t>鑑別器接受生成器的輸出，判斷生成的圖像是否是真實清晰的圖像。基本操作</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卷積層、</a:t>
            </a:r>
            <a:r>
              <a:rPr lang="en-US" altLang="zh-TW" sz="900" kern="1200" dirty="0" smtClean="0">
                <a:solidFill>
                  <a:schemeClr val="tx1"/>
                </a:solidFill>
                <a:effectLst/>
                <a:latin typeface="+mn-lt"/>
                <a:ea typeface="+mn-ea"/>
                <a:cs typeface="+mn-cs"/>
              </a:rPr>
              <a:t> batch normalization</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 </a:t>
            </a:r>
            <a:r>
              <a:rPr lang="en-US" altLang="zh-TW" sz="900" kern="1200" dirty="0" err="1" smtClean="0">
                <a:solidFill>
                  <a:schemeClr val="tx1"/>
                </a:solidFill>
                <a:effectLst/>
                <a:latin typeface="+mn-lt"/>
                <a:ea typeface="+mn-ea"/>
                <a:cs typeface="+mn-cs"/>
              </a:rPr>
              <a:t>LeakyReLU</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防止神經元死亡</a:t>
            </a:r>
            <a:r>
              <a:rPr lang="en-US" altLang="zh-TW" sz="900" kern="1200" dirty="0" smtClean="0">
                <a:solidFill>
                  <a:schemeClr val="tx1"/>
                </a:solidFill>
                <a:effectLst/>
                <a:latin typeface="+mn-lt"/>
                <a:ea typeface="+mn-ea"/>
                <a:cs typeface="+mn-cs"/>
              </a:rPr>
              <a:t>)</a:t>
            </a:r>
            <a:endParaRPr lang="zh-TW" altLang="zh-TW" sz="900" kern="1200" dirty="0" smtClean="0">
              <a:solidFill>
                <a:schemeClr val="tx1"/>
              </a:solidFill>
              <a:effectLst/>
              <a:latin typeface="+mn-lt"/>
              <a:ea typeface="+mn-ea"/>
              <a:cs typeface="+mn-cs"/>
            </a:endParaRPr>
          </a:p>
          <a:p>
            <a:r>
              <a:rPr lang="zh-TW" altLang="zh-TW" sz="900" kern="1200" dirty="0" smtClean="0">
                <a:solidFill>
                  <a:schemeClr val="tx1"/>
                </a:solidFill>
                <a:effectLst/>
                <a:latin typeface="+mn-lt"/>
                <a:ea typeface="+mn-ea"/>
                <a:cs typeface="+mn-cs"/>
              </a:rPr>
              <a:t>訓練資料</a:t>
            </a:r>
            <a:r>
              <a:rPr lang="en-US" altLang="zh-TW" sz="900" kern="1200" dirty="0" smtClean="0">
                <a:solidFill>
                  <a:schemeClr val="tx1"/>
                </a:solidFill>
                <a:effectLst/>
                <a:latin typeface="+mn-lt"/>
                <a:ea typeface="+mn-ea"/>
                <a:cs typeface="+mn-cs"/>
              </a:rPr>
              <a:t>:1449</a:t>
            </a:r>
            <a:r>
              <a:rPr lang="zh-TW" altLang="zh-TW" sz="900" kern="1200" dirty="0" smtClean="0">
                <a:solidFill>
                  <a:schemeClr val="tx1"/>
                </a:solidFill>
                <a:effectLst/>
                <a:latin typeface="+mn-lt"/>
                <a:ea typeface="+mn-ea"/>
                <a:cs typeface="+mn-cs"/>
              </a:rPr>
              <a:t>對訓練資料進行訓練</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真實圖片及合成後的加霧圖片</a:t>
            </a:r>
            <a:r>
              <a:rPr lang="en-US" altLang="zh-TW" sz="900" kern="1200" dirty="0" smtClean="0">
                <a:solidFill>
                  <a:schemeClr val="tx1"/>
                </a:solidFill>
                <a:effectLst/>
                <a:latin typeface="+mn-lt"/>
                <a:ea typeface="+mn-ea"/>
                <a:cs typeface="+mn-cs"/>
              </a:rPr>
              <a:t>)</a:t>
            </a:r>
            <a:endParaRPr lang="zh-TW" altLang="zh-TW" sz="900" kern="1200" dirty="0" smtClean="0">
              <a:solidFill>
                <a:schemeClr val="tx1"/>
              </a:solidFill>
              <a:effectLst/>
              <a:latin typeface="+mn-lt"/>
              <a:ea typeface="+mn-ea"/>
              <a:cs typeface="+mn-cs"/>
            </a:endParaRPr>
          </a:p>
          <a:p>
            <a:r>
              <a:rPr lang="zh-TW" altLang="zh-TW" sz="900" kern="1200" dirty="0" smtClean="0">
                <a:solidFill>
                  <a:schemeClr val="tx1"/>
                </a:solidFill>
                <a:effectLst/>
                <a:latin typeface="+mn-lt"/>
                <a:ea typeface="+mn-ea"/>
                <a:cs typeface="+mn-cs"/>
              </a:rPr>
              <a:t>測試資料</a:t>
            </a:r>
            <a:r>
              <a:rPr lang="en-US" altLang="zh-TW" sz="900" kern="1200" dirty="0" smtClean="0">
                <a:solidFill>
                  <a:schemeClr val="tx1"/>
                </a:solidFill>
                <a:effectLst/>
                <a:latin typeface="+mn-lt"/>
                <a:ea typeface="+mn-ea"/>
                <a:cs typeface="+mn-cs"/>
              </a:rPr>
              <a:t>:80</a:t>
            </a:r>
            <a:r>
              <a:rPr lang="zh-TW" altLang="zh-TW" sz="900" kern="1200" dirty="0" smtClean="0">
                <a:solidFill>
                  <a:schemeClr val="tx1"/>
                </a:solidFill>
                <a:effectLst/>
                <a:latin typeface="+mn-lt"/>
                <a:ea typeface="+mn-ea"/>
                <a:cs typeface="+mn-cs"/>
              </a:rPr>
              <a:t>對測試資料</a:t>
            </a:r>
          </a:p>
          <a:p>
            <a:r>
              <a:rPr lang="zh-TW" altLang="zh-TW" sz="900" kern="1200" dirty="0" smtClean="0">
                <a:solidFill>
                  <a:schemeClr val="tx1"/>
                </a:solidFill>
                <a:effectLst/>
                <a:latin typeface="+mn-lt"/>
                <a:ea typeface="+mn-ea"/>
                <a:cs typeface="+mn-cs"/>
              </a:rPr>
              <a:t>引導濾波層</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平滑內核半徑設置為</a:t>
            </a:r>
            <a:r>
              <a:rPr lang="en-US" altLang="zh-TW" sz="900" kern="1200" dirty="0" smtClean="0">
                <a:solidFill>
                  <a:schemeClr val="tx1"/>
                </a:solidFill>
                <a:effectLst/>
                <a:latin typeface="+mn-lt"/>
                <a:ea typeface="+mn-ea"/>
                <a:cs typeface="+mn-cs"/>
              </a:rPr>
              <a:t>{2, 4, 8, 16, 32}</a:t>
            </a:r>
            <a:r>
              <a:rPr lang="zh-TW" altLang="zh-TW" sz="900" kern="1200" dirty="0" smtClean="0">
                <a:solidFill>
                  <a:schemeClr val="tx1"/>
                </a:solidFill>
                <a:effectLst/>
                <a:latin typeface="+mn-lt"/>
                <a:ea typeface="+mn-ea"/>
                <a:cs typeface="+mn-cs"/>
              </a:rPr>
              <a:t>，正則化係數設置為</a:t>
            </a:r>
            <a:r>
              <a:rPr lang="en-US" altLang="zh-TW" sz="900" kern="1200" dirty="0" smtClean="0">
                <a:solidFill>
                  <a:schemeClr val="tx1"/>
                </a:solidFill>
                <a:effectLst/>
                <a:latin typeface="+mn-lt"/>
                <a:ea typeface="+mn-ea"/>
                <a:cs typeface="+mn-cs"/>
              </a:rPr>
              <a:t>{0.001, 0.0001}</a:t>
            </a:r>
            <a:endParaRPr lang="zh-TW" altLang="zh-TW" sz="900" kern="1200" dirty="0" smtClean="0">
              <a:solidFill>
                <a:schemeClr val="tx1"/>
              </a:solidFill>
              <a:effectLst/>
              <a:latin typeface="+mn-lt"/>
              <a:ea typeface="+mn-ea"/>
              <a:cs typeface="+mn-cs"/>
            </a:endParaRPr>
          </a:p>
          <a:p>
            <a:endParaRPr lang="zh-TW"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43</a:t>
            </a:fld>
            <a:endParaRPr lang="zh-CN" altLang="en-US"/>
          </a:p>
        </p:txBody>
      </p:sp>
    </p:spTree>
    <p:extLst>
      <p:ext uri="{BB962C8B-B14F-4D97-AF65-F5344CB8AC3E}">
        <p14:creationId xmlns:p14="http://schemas.microsoft.com/office/powerpoint/2010/main" val="28624837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1</a:t>
            </a:r>
            <a:r>
              <a:rPr lang="zh-TW" altLang="zh-TW" sz="900" kern="1200" dirty="0" smtClean="0">
                <a:solidFill>
                  <a:schemeClr val="tx1"/>
                </a:solidFill>
                <a:effectLst/>
                <a:latin typeface="+mn-lt"/>
                <a:ea typeface="+mn-ea"/>
                <a:cs typeface="+mn-cs"/>
              </a:rPr>
              <a:t>）我們的方法有效地去除了真實霧霾圖像的霧霾，即使在合成數據集的訓練期間，也證明了該方法的成功性；</a:t>
            </a:r>
            <a:r>
              <a:rPr lang="en-US" altLang="zh-TW" sz="900" kern="1200" dirty="0" smtClean="0">
                <a:solidFill>
                  <a:schemeClr val="tx1"/>
                </a:solidFill>
                <a:effectLst/>
                <a:latin typeface="+mn-lt"/>
                <a:ea typeface="+mn-ea"/>
                <a:cs typeface="+mn-cs"/>
              </a:rPr>
              <a:t>(2) </a:t>
            </a:r>
            <a:r>
              <a:rPr lang="zh-TW" altLang="zh-TW" sz="900" kern="1200" dirty="0" smtClean="0">
                <a:solidFill>
                  <a:schemeClr val="tx1"/>
                </a:solidFill>
                <a:effectLst/>
                <a:latin typeface="+mn-lt"/>
                <a:ea typeface="+mn-ea"/>
                <a:cs typeface="+mn-cs"/>
              </a:rPr>
              <a:t>可以看到</a:t>
            </a:r>
            <a:r>
              <a:rPr lang="en-US" altLang="zh-TW" sz="900" kern="1200" dirty="0" smtClean="0">
                <a:solidFill>
                  <a:schemeClr val="tx1"/>
                </a:solidFill>
                <a:effectLst/>
                <a:latin typeface="+mn-lt"/>
                <a:ea typeface="+mn-ea"/>
                <a:cs typeface="+mn-cs"/>
              </a:rPr>
              <a:t>DCP</a:t>
            </a:r>
            <a:r>
              <a:rPr lang="zh-TW" altLang="zh-TW" sz="900" kern="1200" dirty="0" smtClean="0">
                <a:solidFill>
                  <a:schemeClr val="tx1"/>
                </a:solidFill>
                <a:effectLst/>
                <a:latin typeface="+mn-lt"/>
                <a:ea typeface="+mn-ea"/>
                <a:cs typeface="+mn-cs"/>
              </a:rPr>
              <a:t>的訓練結果導致天空區域的顏色失真，但我們的方法沒有這個問題，解決了</a:t>
            </a:r>
            <a:r>
              <a:rPr lang="en-US" altLang="zh-TW" sz="900" kern="1200" dirty="0" smtClean="0">
                <a:solidFill>
                  <a:schemeClr val="tx1"/>
                </a:solidFill>
                <a:effectLst/>
                <a:latin typeface="+mn-lt"/>
                <a:ea typeface="+mn-ea"/>
                <a:cs typeface="+mn-cs"/>
              </a:rPr>
              <a:t>DCP</a:t>
            </a:r>
            <a:r>
              <a:rPr lang="zh-TW" altLang="zh-TW" sz="900" kern="1200" dirty="0" smtClean="0">
                <a:solidFill>
                  <a:schemeClr val="tx1"/>
                </a:solidFill>
                <a:effectLst/>
                <a:latin typeface="+mn-lt"/>
                <a:ea typeface="+mn-ea"/>
                <a:cs typeface="+mn-cs"/>
              </a:rPr>
              <a:t>帶來的負面影響；</a:t>
            </a:r>
            <a:r>
              <a:rPr lang="en-US" altLang="zh-TW" sz="900" kern="1200" dirty="0" smtClean="0">
                <a:solidFill>
                  <a:schemeClr val="tx1"/>
                </a:solidFill>
                <a:effectLst/>
                <a:latin typeface="+mn-lt"/>
                <a:ea typeface="+mn-ea"/>
                <a:cs typeface="+mn-cs"/>
              </a:rPr>
              <a:t>(3) </a:t>
            </a:r>
            <a:r>
              <a:rPr lang="en-US" altLang="zh-TW" sz="900" kern="1200" dirty="0" err="1" smtClean="0">
                <a:solidFill>
                  <a:schemeClr val="tx1"/>
                </a:solidFill>
                <a:effectLst/>
                <a:latin typeface="+mn-lt"/>
                <a:ea typeface="+mn-ea"/>
                <a:cs typeface="+mn-cs"/>
              </a:rPr>
              <a:t>DehazeNet</a:t>
            </a:r>
            <a:r>
              <a:rPr lang="zh-TW" altLang="zh-TW" sz="900" kern="1200" dirty="0" smtClean="0">
                <a:solidFill>
                  <a:schemeClr val="tx1"/>
                </a:solidFill>
                <a:effectLst/>
                <a:latin typeface="+mn-lt"/>
                <a:ea typeface="+mn-ea"/>
                <a:cs typeface="+mn-cs"/>
              </a:rPr>
              <a:t>和 </a:t>
            </a:r>
            <a:r>
              <a:rPr lang="en-US" altLang="zh-TW" sz="900" kern="1200" dirty="0" smtClean="0">
                <a:solidFill>
                  <a:schemeClr val="tx1"/>
                </a:solidFill>
                <a:effectLst/>
                <a:latin typeface="+mn-lt"/>
                <a:ea typeface="+mn-ea"/>
                <a:cs typeface="+mn-cs"/>
              </a:rPr>
              <a:t>AOD-Net</a:t>
            </a:r>
            <a:r>
              <a:rPr lang="zh-TW" altLang="zh-TW" sz="900" kern="1200" dirty="0" smtClean="0">
                <a:solidFill>
                  <a:schemeClr val="tx1"/>
                </a:solidFill>
                <a:effectLst/>
                <a:latin typeface="+mn-lt"/>
                <a:ea typeface="+mn-ea"/>
                <a:cs typeface="+mn-cs"/>
              </a:rPr>
              <a:t>是較差的去霧方法，而 </a:t>
            </a:r>
            <a:r>
              <a:rPr lang="en-US" altLang="zh-TW" sz="900" kern="1200" dirty="0" smtClean="0">
                <a:solidFill>
                  <a:schemeClr val="tx1"/>
                </a:solidFill>
                <a:effectLst/>
                <a:latin typeface="+mn-lt"/>
                <a:ea typeface="+mn-ea"/>
                <a:cs typeface="+mn-cs"/>
              </a:rPr>
              <a:t>DCPDN </a:t>
            </a:r>
            <a:r>
              <a:rPr lang="zh-TW" altLang="zh-TW" sz="900" kern="1200" dirty="0" smtClean="0">
                <a:solidFill>
                  <a:schemeClr val="tx1"/>
                </a:solidFill>
                <a:effectLst/>
                <a:latin typeface="+mn-lt"/>
                <a:ea typeface="+mn-ea"/>
                <a:cs typeface="+mn-cs"/>
              </a:rPr>
              <a:t>和 </a:t>
            </a:r>
            <a:r>
              <a:rPr lang="en-US" altLang="zh-TW" sz="900" kern="1200" dirty="0" err="1" smtClean="0">
                <a:solidFill>
                  <a:schemeClr val="tx1"/>
                </a:solidFill>
                <a:effectLst/>
                <a:latin typeface="+mn-lt"/>
                <a:ea typeface="+mn-ea"/>
                <a:cs typeface="+mn-cs"/>
              </a:rPr>
              <a:t>cGAN</a:t>
            </a:r>
            <a:r>
              <a:rPr lang="zh-TW" altLang="zh-TW" sz="900" kern="1200" dirty="0" smtClean="0">
                <a:solidFill>
                  <a:schemeClr val="tx1"/>
                </a:solidFill>
                <a:effectLst/>
                <a:latin typeface="+mn-lt"/>
                <a:ea typeface="+mn-ea"/>
                <a:cs typeface="+mn-cs"/>
              </a:rPr>
              <a:t>無法有效消除濃霧圖像中的霧霾。此研究提出的方法展示了更好的視覺效果</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44</a:t>
            </a:fld>
            <a:endParaRPr lang="zh-CN" altLang="en-US"/>
          </a:p>
        </p:txBody>
      </p:sp>
    </p:spTree>
    <p:extLst>
      <p:ext uri="{BB962C8B-B14F-4D97-AF65-F5344CB8AC3E}">
        <p14:creationId xmlns:p14="http://schemas.microsoft.com/office/powerpoint/2010/main" val="5472195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45</a:t>
            </a:fld>
            <a:endParaRPr lang="zh-CN" altLang="en-US"/>
          </a:p>
        </p:txBody>
      </p:sp>
    </p:spTree>
    <p:extLst>
      <p:ext uri="{BB962C8B-B14F-4D97-AF65-F5344CB8AC3E}">
        <p14:creationId xmlns:p14="http://schemas.microsoft.com/office/powerpoint/2010/main" val="29897125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46</a:t>
            </a:fld>
            <a:endParaRPr lang="zh-CN" altLang="en-US"/>
          </a:p>
        </p:txBody>
      </p:sp>
    </p:spTree>
    <p:extLst>
      <p:ext uri="{BB962C8B-B14F-4D97-AF65-F5344CB8AC3E}">
        <p14:creationId xmlns:p14="http://schemas.microsoft.com/office/powerpoint/2010/main" val="30879057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研究問題</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由於閩式文化逐漸沒落，此研究想透過人工智慧看能否保存敏是文化，另外在設計遊戲場景，需要閔式建築時不須花費時間採景，利用風格轉換將美式風格之建築轉換為閔式建築，降低開發遊戲之門檻，讓沒有繪圖能力的遊戲開發者也能夠取得其所需的遊戲場景。</a:t>
            </a:r>
          </a:p>
          <a:p>
            <a:r>
              <a:rPr lang="zh-TW" altLang="zh-TW" sz="900" kern="1200" dirty="0" smtClean="0">
                <a:solidFill>
                  <a:schemeClr val="tx1"/>
                </a:solidFill>
                <a:effectLst/>
                <a:latin typeface="+mn-lt"/>
                <a:ea typeface="+mn-ea"/>
                <a:cs typeface="+mn-cs"/>
              </a:rPr>
              <a:t>左邊為閩式建築示意圖，右邊為美式建築示意圖</a:t>
            </a:r>
          </a:p>
          <a:p>
            <a:r>
              <a:rPr lang="zh-TW" altLang="zh-TW" sz="900" kern="1200" dirty="0" smtClean="0">
                <a:solidFill>
                  <a:schemeClr val="tx1"/>
                </a:solidFill>
                <a:effectLst/>
                <a:latin typeface="+mn-lt"/>
                <a:ea typeface="+mn-ea"/>
                <a:cs typeface="+mn-cs"/>
              </a:rPr>
              <a:t>再來會透過兩個變種</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a:t>
            </a:r>
            <a:r>
              <a:rPr lang="en-US" altLang="zh-TW" sz="900" kern="1200" dirty="0" err="1" smtClean="0">
                <a:solidFill>
                  <a:schemeClr val="tx1"/>
                </a:solidFill>
                <a:effectLst/>
                <a:latin typeface="+mn-lt"/>
                <a:ea typeface="+mn-ea"/>
                <a:cs typeface="+mn-cs"/>
              </a:rPr>
              <a:t>CycleGAN</a:t>
            </a:r>
            <a:r>
              <a:rPr lang="zh-TW" altLang="zh-TW" sz="900" kern="1200" dirty="0" smtClean="0">
                <a:solidFill>
                  <a:schemeClr val="tx1"/>
                </a:solidFill>
                <a:effectLst/>
                <a:latin typeface="+mn-lt"/>
                <a:ea typeface="+mn-ea"/>
                <a:cs typeface="+mn-cs"/>
              </a:rPr>
              <a:t>跟</a:t>
            </a:r>
            <a:r>
              <a:rPr lang="en-US" altLang="zh-TW" sz="900" kern="1200" dirty="0" err="1" smtClean="0">
                <a:solidFill>
                  <a:schemeClr val="tx1"/>
                </a:solidFill>
                <a:effectLst/>
                <a:latin typeface="+mn-lt"/>
                <a:ea typeface="+mn-ea"/>
                <a:cs typeface="+mn-cs"/>
              </a:rPr>
              <a:t>InstaGAN</a:t>
            </a:r>
            <a:r>
              <a:rPr lang="zh-TW" altLang="zh-TW" sz="900" kern="1200" dirty="0" smtClean="0">
                <a:solidFill>
                  <a:schemeClr val="tx1"/>
                </a:solidFill>
                <a:effectLst/>
                <a:latin typeface="+mn-lt"/>
                <a:ea typeface="+mn-ea"/>
                <a:cs typeface="+mn-cs"/>
              </a:rPr>
              <a:t>進行風格轉換並比較兩者成效差異。</a:t>
            </a: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47</a:t>
            </a:fld>
            <a:endParaRPr lang="zh-CN" altLang="en-US"/>
          </a:p>
        </p:txBody>
      </p:sp>
    </p:spTree>
    <p:extLst>
      <p:ext uri="{BB962C8B-B14F-4D97-AF65-F5344CB8AC3E}">
        <p14:creationId xmlns:p14="http://schemas.microsoft.com/office/powerpoint/2010/main" val="4415551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900" kern="1200" dirty="0" smtClean="0">
                <a:solidFill>
                  <a:schemeClr val="tx1"/>
                </a:solidFill>
                <a:effectLst/>
                <a:latin typeface="+mn-lt"/>
                <a:ea typeface="+mn-ea"/>
                <a:cs typeface="+mn-cs"/>
              </a:rPr>
              <a:t>1.</a:t>
            </a:r>
            <a:r>
              <a:rPr lang="zh-TW" altLang="zh-TW" sz="900" kern="1200" dirty="0" smtClean="0">
                <a:solidFill>
                  <a:schemeClr val="tx1"/>
                </a:solidFill>
                <a:effectLst/>
                <a:latin typeface="+mn-lt"/>
                <a:ea typeface="+mn-ea"/>
                <a:cs typeface="+mn-cs"/>
              </a:rPr>
              <a:t>準備訓練用的圖片資料集，使用</a:t>
            </a:r>
            <a:r>
              <a:rPr lang="en-US" altLang="zh-TW" sz="900" kern="1200" dirty="0" err="1" smtClean="0">
                <a:solidFill>
                  <a:schemeClr val="tx1"/>
                </a:solidFill>
                <a:effectLst/>
                <a:latin typeface="+mn-lt"/>
                <a:ea typeface="+mn-ea"/>
                <a:cs typeface="+mn-cs"/>
              </a:rPr>
              <a:t>cycleGAN</a:t>
            </a:r>
            <a:r>
              <a:rPr lang="zh-TW" altLang="zh-TW" sz="900" kern="1200" dirty="0" smtClean="0">
                <a:solidFill>
                  <a:schemeClr val="tx1"/>
                </a:solidFill>
                <a:effectLst/>
                <a:latin typeface="+mn-lt"/>
                <a:ea typeface="+mn-ea"/>
                <a:cs typeface="+mn-cs"/>
              </a:rPr>
              <a:t>對資料進行訓練</a:t>
            </a:r>
          </a:p>
          <a:p>
            <a:r>
              <a:rPr lang="en-US" altLang="zh-TW" sz="900" kern="1200" dirty="0" smtClean="0">
                <a:solidFill>
                  <a:schemeClr val="tx1"/>
                </a:solidFill>
                <a:effectLst/>
                <a:latin typeface="+mn-lt"/>
                <a:ea typeface="+mn-ea"/>
                <a:cs typeface="+mn-cs"/>
              </a:rPr>
              <a:t>2.</a:t>
            </a:r>
            <a:r>
              <a:rPr lang="zh-TW" altLang="zh-TW" sz="900" kern="1200" dirty="0" smtClean="0">
                <a:solidFill>
                  <a:schemeClr val="tx1"/>
                </a:solidFill>
                <a:effectLst/>
                <a:latin typeface="+mn-lt"/>
                <a:ea typeface="+mn-ea"/>
                <a:cs typeface="+mn-cs"/>
              </a:rPr>
              <a:t>使用</a:t>
            </a:r>
            <a:r>
              <a:rPr lang="en-US" altLang="zh-TW" sz="900" kern="1200" dirty="0" err="1" smtClean="0">
                <a:solidFill>
                  <a:schemeClr val="tx1"/>
                </a:solidFill>
                <a:effectLst/>
                <a:latin typeface="+mn-lt"/>
                <a:ea typeface="+mn-ea"/>
                <a:cs typeface="+mn-cs"/>
              </a:rPr>
              <a:t>InstaGAN</a:t>
            </a:r>
            <a:r>
              <a:rPr lang="zh-TW" altLang="zh-TW" sz="900" kern="1200" dirty="0" smtClean="0">
                <a:solidFill>
                  <a:schemeClr val="tx1"/>
                </a:solidFill>
                <a:effectLst/>
                <a:latin typeface="+mn-lt"/>
                <a:ea typeface="+mn-ea"/>
                <a:cs typeface="+mn-cs"/>
              </a:rPr>
              <a:t>進行風格轉換，訓練前先使用</a:t>
            </a:r>
            <a:r>
              <a:rPr lang="en-US" altLang="zh-TW" sz="900" kern="1200" dirty="0" err="1" smtClean="0">
                <a:solidFill>
                  <a:schemeClr val="tx1"/>
                </a:solidFill>
                <a:effectLst/>
                <a:latin typeface="+mn-lt"/>
                <a:ea typeface="+mn-ea"/>
                <a:cs typeface="+mn-cs"/>
              </a:rPr>
              <a:t>FastFCN</a:t>
            </a:r>
            <a:r>
              <a:rPr lang="zh-TW" altLang="zh-TW" sz="900" kern="1200" dirty="0" smtClean="0">
                <a:solidFill>
                  <a:schemeClr val="tx1"/>
                </a:solidFill>
                <a:effectLst/>
                <a:latin typeface="+mn-lt"/>
                <a:ea typeface="+mn-ea"/>
                <a:cs typeface="+mn-cs"/>
              </a:rPr>
              <a:t>進行語意分割</a:t>
            </a:r>
          </a:p>
          <a:p>
            <a:r>
              <a:rPr lang="en-US" altLang="zh-TW" sz="900" kern="1200" dirty="0" smtClean="0">
                <a:solidFill>
                  <a:schemeClr val="tx1"/>
                </a:solidFill>
                <a:effectLst/>
                <a:latin typeface="+mn-lt"/>
                <a:ea typeface="+mn-ea"/>
                <a:cs typeface="+mn-cs"/>
              </a:rPr>
              <a:t>3.</a:t>
            </a:r>
            <a:r>
              <a:rPr lang="zh-TW" altLang="zh-TW" sz="900" kern="1200" dirty="0" smtClean="0">
                <a:solidFill>
                  <a:schemeClr val="tx1"/>
                </a:solidFill>
                <a:effectLst/>
                <a:latin typeface="+mn-lt"/>
                <a:ea typeface="+mn-ea"/>
                <a:cs typeface="+mn-cs"/>
              </a:rPr>
              <a:t>轉換後對兩者不同</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的成品進行比較</a:t>
            </a: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48</a:t>
            </a:fld>
            <a:endParaRPr lang="zh-CN" altLang="en-US"/>
          </a:p>
        </p:txBody>
      </p:sp>
    </p:spTree>
    <p:extLst>
      <p:ext uri="{BB962C8B-B14F-4D97-AF65-F5344CB8AC3E}">
        <p14:creationId xmlns:p14="http://schemas.microsoft.com/office/powerpoint/2010/main" val="247473385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900" kern="1200" dirty="0" err="1" smtClean="0">
                <a:solidFill>
                  <a:schemeClr val="tx1"/>
                </a:solidFill>
                <a:effectLst/>
                <a:latin typeface="+mn-lt"/>
                <a:ea typeface="+mn-ea"/>
                <a:cs typeface="+mn-cs"/>
              </a:rPr>
              <a:t>CycleGAN</a:t>
            </a:r>
            <a:r>
              <a:rPr lang="zh-TW" altLang="zh-TW" sz="900" kern="1200" dirty="0" smtClean="0">
                <a:solidFill>
                  <a:schemeClr val="tx1"/>
                </a:solidFill>
                <a:effectLst/>
                <a:latin typeface="+mn-lt"/>
                <a:ea typeface="+mn-ea"/>
                <a:cs typeface="+mn-cs"/>
              </a:rPr>
              <a:t>為兩個</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所組成，不須</a:t>
            </a:r>
            <a:r>
              <a:rPr lang="zh-TW" altLang="en-US" sz="900" kern="1200" dirty="0" smtClean="0">
                <a:solidFill>
                  <a:schemeClr val="tx1"/>
                </a:solidFill>
                <a:effectLst/>
                <a:latin typeface="+mn-lt"/>
                <a:ea typeface="+mn-ea"/>
                <a:cs typeface="+mn-cs"/>
              </a:rPr>
              <a:t>對應</a:t>
            </a:r>
            <a:r>
              <a:rPr lang="zh-TW" altLang="zh-TW" sz="900" kern="1200" dirty="0" smtClean="0">
                <a:solidFill>
                  <a:schemeClr val="tx1"/>
                </a:solidFill>
                <a:effectLst/>
                <a:latin typeface="+mn-lt"/>
                <a:ea typeface="+mn-ea"/>
                <a:cs typeface="+mn-cs"/>
              </a:rPr>
              <a:t>的圖片就可以進行訓練，因為他會先產生出另一種風格的照片，接著再將轉換後的風格在轉換為原本風格的照片，透過此循環，訓練出</a:t>
            </a:r>
            <a:r>
              <a:rPr lang="en-US" altLang="zh-TW" sz="900" kern="1200" dirty="0" smtClean="0">
                <a:solidFill>
                  <a:schemeClr val="tx1"/>
                </a:solidFill>
                <a:effectLst/>
                <a:latin typeface="+mn-lt"/>
                <a:ea typeface="+mn-ea"/>
                <a:cs typeface="+mn-cs"/>
              </a:rPr>
              <a:t>A</a:t>
            </a:r>
            <a:r>
              <a:rPr lang="zh-TW" altLang="zh-TW" sz="900" kern="1200" dirty="0" smtClean="0">
                <a:solidFill>
                  <a:schemeClr val="tx1"/>
                </a:solidFill>
                <a:effectLst/>
                <a:latin typeface="+mn-lt"/>
                <a:ea typeface="+mn-ea"/>
                <a:cs typeface="+mn-cs"/>
              </a:rPr>
              <a:t>風格與</a:t>
            </a:r>
            <a:r>
              <a:rPr lang="en-US" altLang="zh-TW" sz="900" kern="1200" dirty="0" smtClean="0">
                <a:solidFill>
                  <a:schemeClr val="tx1"/>
                </a:solidFill>
                <a:effectLst/>
                <a:latin typeface="+mn-lt"/>
                <a:ea typeface="+mn-ea"/>
                <a:cs typeface="+mn-cs"/>
              </a:rPr>
              <a:t>B</a:t>
            </a:r>
            <a:r>
              <a:rPr lang="zh-TW" altLang="zh-TW" sz="900" kern="1200" dirty="0" smtClean="0">
                <a:solidFill>
                  <a:schemeClr val="tx1"/>
                </a:solidFill>
                <a:effectLst/>
                <a:latin typeface="+mn-lt"/>
                <a:ea typeface="+mn-ea"/>
                <a:cs typeface="+mn-cs"/>
              </a:rPr>
              <a:t>風格的照片在輸入鑑別器做辨識，因為不須對應圖片因此解決了資料集不足的問題。</a:t>
            </a:r>
          </a:p>
          <a:p>
            <a:r>
              <a:rPr lang="en-US" altLang="zh-TW" sz="900" kern="1200" dirty="0" err="1" smtClean="0">
                <a:solidFill>
                  <a:schemeClr val="tx1"/>
                </a:solidFill>
                <a:effectLst/>
                <a:latin typeface="+mn-lt"/>
                <a:ea typeface="+mn-ea"/>
                <a:cs typeface="+mn-cs"/>
              </a:rPr>
              <a:t>FastGAN</a:t>
            </a:r>
            <a:r>
              <a:rPr lang="zh-TW" altLang="zh-TW" sz="900" kern="1200" dirty="0" smtClean="0">
                <a:solidFill>
                  <a:schemeClr val="tx1"/>
                </a:solidFill>
                <a:effectLst/>
                <a:latin typeface="+mn-lt"/>
                <a:ea typeface="+mn-ea"/>
                <a:cs typeface="+mn-cs"/>
              </a:rPr>
              <a:t>進行語意分割分割出建築物已集背景在萃取出建築物得特徵進行訓練，</a:t>
            </a:r>
            <a:r>
              <a:rPr lang="en-US" altLang="zh-TW" sz="900" kern="1200" dirty="0" err="1" smtClean="0">
                <a:solidFill>
                  <a:schemeClr val="tx1"/>
                </a:solidFill>
                <a:effectLst/>
                <a:latin typeface="+mn-lt"/>
                <a:ea typeface="+mn-ea"/>
                <a:cs typeface="+mn-cs"/>
              </a:rPr>
              <a:t>InstaGAN</a:t>
            </a:r>
            <a:r>
              <a:rPr lang="zh-TW" altLang="zh-TW" sz="900" kern="1200" dirty="0" smtClean="0">
                <a:solidFill>
                  <a:schemeClr val="tx1"/>
                </a:solidFill>
                <a:effectLst/>
                <a:latin typeface="+mn-lt"/>
                <a:ea typeface="+mn-ea"/>
                <a:cs typeface="+mn-cs"/>
              </a:rPr>
              <a:t>須先進行語意分割，且會一次轉換部分的特徵，然後多做幾次九</a:t>
            </a:r>
            <a:r>
              <a:rPr lang="en-US" altLang="zh-TW" sz="900" kern="1200" dirty="0" smtClean="0">
                <a:solidFill>
                  <a:schemeClr val="tx1"/>
                </a:solidFill>
                <a:effectLst/>
                <a:latin typeface="+mn-lt"/>
                <a:ea typeface="+mn-ea"/>
                <a:cs typeface="+mn-cs"/>
              </a:rPr>
              <a:t>ˋ</a:t>
            </a:r>
            <a:r>
              <a:rPr lang="zh-TW" altLang="zh-TW" sz="900" kern="1200" dirty="0" smtClean="0">
                <a:solidFill>
                  <a:schemeClr val="tx1"/>
                </a:solidFill>
                <a:effectLst/>
                <a:latin typeface="+mn-lt"/>
                <a:ea typeface="+mn-ea"/>
                <a:cs typeface="+mn-cs"/>
              </a:rPr>
              <a:t>可以把所有特徵都轉換完成，</a:t>
            </a:r>
          </a:p>
          <a:p>
            <a:r>
              <a:rPr lang="zh-TW" altLang="zh-TW" sz="900" kern="1200" dirty="0" smtClean="0">
                <a:solidFill>
                  <a:schemeClr val="tx1"/>
                </a:solidFill>
                <a:effectLst/>
                <a:latin typeface="+mn-lt"/>
                <a:ea typeface="+mn-ea"/>
                <a:cs typeface="+mn-cs"/>
              </a:rPr>
              <a:t>它的優點就是能萃取較多的特徵並減少網路計算量。</a:t>
            </a: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49</a:t>
            </a:fld>
            <a:endParaRPr lang="zh-CN" altLang="en-US"/>
          </a:p>
        </p:txBody>
      </p:sp>
    </p:spTree>
    <p:extLst>
      <p:ext uri="{BB962C8B-B14F-4D97-AF65-F5344CB8AC3E}">
        <p14:creationId xmlns:p14="http://schemas.microsoft.com/office/powerpoint/2010/main" val="3790764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再來是三維模型的介紹，早期室內設計會運用手繪</a:t>
            </a:r>
            <a:r>
              <a:rPr lang="en-US" altLang="zh-TW" sz="900" kern="1200" dirty="0" smtClean="0">
                <a:solidFill>
                  <a:schemeClr val="tx1"/>
                </a:solidFill>
                <a:effectLst/>
                <a:latin typeface="+mn-lt"/>
                <a:ea typeface="+mn-ea"/>
                <a:cs typeface="+mn-cs"/>
              </a:rPr>
              <a:t> 2D </a:t>
            </a:r>
            <a:r>
              <a:rPr lang="zh-TW" altLang="zh-TW" sz="900" kern="1200" dirty="0" smtClean="0">
                <a:solidFill>
                  <a:schemeClr val="tx1"/>
                </a:solidFill>
                <a:effectLst/>
                <a:latin typeface="+mn-lt"/>
                <a:ea typeface="+mn-ea"/>
                <a:cs typeface="+mn-cs"/>
              </a:rPr>
              <a:t>設計圖、透視圖、等方式進行設計表現時，雖然能夠正確的表達設計師的設計構想，但仍有相當大的部分需要靠</a:t>
            </a:r>
            <a:r>
              <a:rPr lang="zh-TW" altLang="en-US" sz="900" kern="1200" dirty="0" smtClean="0">
                <a:solidFill>
                  <a:schemeClr val="tx1"/>
                </a:solidFill>
                <a:effectLst/>
                <a:latin typeface="+mn-lt"/>
                <a:ea typeface="+mn-ea"/>
                <a:cs typeface="+mn-cs"/>
              </a:rPr>
              <a:t>客戶</a:t>
            </a:r>
            <a:r>
              <a:rPr lang="zh-TW" altLang="zh-TW" sz="900" kern="1200" dirty="0" smtClean="0">
                <a:solidFill>
                  <a:schemeClr val="tx1"/>
                </a:solidFill>
                <a:effectLst/>
                <a:latin typeface="+mn-lt"/>
                <a:ea typeface="+mn-ea"/>
                <a:cs typeface="+mn-cs"/>
              </a:rPr>
              <a:t>自身的想像力，來綜合判斷完工後的實際樣態。但往往在工程完成後，發現與當初的想像有相當大的落差，造成設計師及</a:t>
            </a:r>
            <a:r>
              <a:rPr lang="zh-TW" altLang="en-US" sz="900" kern="1200" dirty="0" smtClean="0">
                <a:solidFill>
                  <a:schemeClr val="tx1"/>
                </a:solidFill>
                <a:effectLst/>
                <a:latin typeface="+mn-lt"/>
                <a:ea typeface="+mn-ea"/>
                <a:cs typeface="+mn-cs"/>
              </a:rPr>
              <a:t>客戶</a:t>
            </a:r>
            <a:r>
              <a:rPr lang="zh-TW" altLang="zh-TW" sz="900" kern="1200" dirty="0" smtClean="0">
                <a:solidFill>
                  <a:schemeClr val="tx1"/>
                </a:solidFill>
                <a:effectLst/>
                <a:latin typeface="+mn-lt"/>
                <a:ea typeface="+mn-ea"/>
                <a:cs typeface="+mn-cs"/>
              </a:rPr>
              <a:t>雙方的困擾，嚴重的話甚至產生法律糾紛。</a:t>
            </a:r>
          </a:p>
          <a:p>
            <a:r>
              <a:rPr lang="zh-TW" altLang="zh-TW" sz="900" kern="1200" dirty="0" smtClean="0">
                <a:solidFill>
                  <a:schemeClr val="tx1"/>
                </a:solidFill>
                <a:effectLst/>
                <a:latin typeface="+mn-lt"/>
                <a:ea typeface="+mn-ea"/>
                <a:cs typeface="+mn-cs"/>
              </a:rPr>
              <a:t>因此室內設計業也一直不斷的進步，不斷尋求新的設計表達方式，過程中有</a:t>
            </a:r>
            <a:r>
              <a:rPr lang="zh-TW" altLang="en-US" sz="900" kern="1200" dirty="0" smtClean="0">
                <a:solidFill>
                  <a:schemeClr val="tx1"/>
                </a:solidFill>
                <a:effectLst/>
                <a:latin typeface="+mn-lt"/>
                <a:ea typeface="+mn-ea"/>
                <a:cs typeface="+mn-cs"/>
              </a:rPr>
              <a:t>再</a:t>
            </a:r>
            <a:r>
              <a:rPr lang="en-US" altLang="zh-TW" sz="900" kern="1200" dirty="0" smtClean="0">
                <a:solidFill>
                  <a:schemeClr val="tx1"/>
                </a:solidFill>
                <a:effectLst/>
                <a:latin typeface="+mn-lt"/>
                <a:ea typeface="+mn-ea"/>
                <a:cs typeface="+mn-cs"/>
              </a:rPr>
              <a:t>2D</a:t>
            </a:r>
            <a:r>
              <a:rPr lang="zh-TW" altLang="en-US" sz="900" kern="1200" dirty="0" smtClean="0">
                <a:solidFill>
                  <a:schemeClr val="tx1"/>
                </a:solidFill>
                <a:effectLst/>
                <a:latin typeface="+mn-lt"/>
                <a:ea typeface="+mn-ea"/>
                <a:cs typeface="+mn-cs"/>
              </a:rPr>
              <a:t>加入</a:t>
            </a:r>
            <a:r>
              <a:rPr lang="zh-TW" altLang="zh-TW" sz="900" kern="1200" dirty="0" smtClean="0">
                <a:solidFill>
                  <a:schemeClr val="tx1"/>
                </a:solidFill>
                <a:effectLst/>
                <a:latin typeface="+mn-lt"/>
                <a:ea typeface="+mn-ea"/>
                <a:cs typeface="+mn-cs"/>
              </a:rPr>
              <a:t>合成影像，到現在三維模型的展現，也稱作</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模型</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草圖</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，而至今也有大量的繪圖軟體能讓輕鬆地生成</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模型，像是網路上非常火紅的線上建模</a:t>
            </a:r>
            <a:r>
              <a:rPr lang="zh-TW" altLang="zh-TW" sz="900" kern="1200" dirty="0" smtClean="0">
                <a:solidFill>
                  <a:schemeClr val="tx1"/>
                </a:solidFill>
                <a:effectLst/>
                <a:latin typeface="+mn-lt"/>
                <a:ea typeface="+mn-ea"/>
                <a:cs typeface="+mn-cs"/>
              </a:rPr>
              <a:t>工具</a:t>
            </a:r>
            <a:r>
              <a:rPr lang="en-US" altLang="zh-TW" sz="900" kern="1200" dirty="0" err="1" smtClean="0">
                <a:solidFill>
                  <a:schemeClr val="tx1"/>
                </a:solidFill>
                <a:effectLst/>
                <a:latin typeface="+mn-lt"/>
                <a:ea typeface="+mn-ea"/>
                <a:cs typeface="+mn-cs"/>
              </a:rPr>
              <a:t>SketchUp</a:t>
            </a:r>
            <a:r>
              <a:rPr lang="zh-TW" altLang="en-US"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3DsMax</a:t>
            </a:r>
            <a:r>
              <a:rPr lang="zh-TW" altLang="zh-TW" sz="900" kern="1200" dirty="0" smtClean="0">
                <a:solidFill>
                  <a:schemeClr val="tx1"/>
                </a:solidFill>
                <a:effectLst/>
                <a:latin typeface="+mn-lt"/>
                <a:ea typeface="+mn-ea"/>
                <a:cs typeface="+mn-cs"/>
              </a:rPr>
              <a:t>等等</a:t>
            </a:r>
            <a:r>
              <a:rPr lang="zh-TW" altLang="zh-TW" sz="900" kern="1200" dirty="0" smtClean="0">
                <a:solidFill>
                  <a:schemeClr val="tx1"/>
                </a:solidFill>
                <a:effectLst/>
                <a:latin typeface="+mn-lt"/>
                <a:ea typeface="+mn-ea"/>
                <a:cs typeface="+mn-cs"/>
              </a:rPr>
              <a:t>，而</a:t>
            </a:r>
            <a:r>
              <a:rPr lang="zh-TW" altLang="en-US" sz="900" kern="1200" dirty="0" smtClean="0">
                <a:solidFill>
                  <a:schemeClr val="tx1"/>
                </a:solidFill>
                <a:effectLst/>
                <a:latin typeface="+mn-lt"/>
                <a:ea typeface="+mn-ea"/>
                <a:cs typeface="+mn-cs"/>
              </a:rPr>
              <a:t>市面上生產</a:t>
            </a:r>
            <a:r>
              <a:rPr lang="zh-TW" altLang="zh-TW" sz="900" kern="1200" dirty="0" smtClean="0">
                <a:solidFill>
                  <a:schemeClr val="tx1"/>
                </a:solidFill>
                <a:effectLst/>
                <a:latin typeface="+mn-lt"/>
                <a:ea typeface="+mn-ea"/>
                <a:cs typeface="+mn-cs"/>
              </a:rPr>
              <a:t>出大量的</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建模工具也讓我們能夠了解三維模型有多麼重要。</a:t>
            </a:r>
          </a:p>
          <a:p>
            <a:r>
              <a:rPr lang="zh-TW" altLang="zh-TW" sz="900" kern="1200" dirty="0" smtClean="0">
                <a:solidFill>
                  <a:schemeClr val="tx1"/>
                </a:solidFill>
                <a:effectLst/>
                <a:latin typeface="+mn-lt"/>
                <a:ea typeface="+mn-ea"/>
                <a:cs typeface="+mn-cs"/>
              </a:rPr>
              <a:t>也因為</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建模的出現，也解決了許多在裝潢前設計師與客戶之間的認知差異，這些認知差異也能順利地在裝潢前順利解決，避免商業糾紛。</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326292359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50</a:t>
            </a:fld>
            <a:endParaRPr lang="zh-CN" altLang="en-US"/>
          </a:p>
        </p:txBody>
      </p:sp>
    </p:spTree>
    <p:extLst>
      <p:ext uri="{BB962C8B-B14F-4D97-AF65-F5344CB8AC3E}">
        <p14:creationId xmlns:p14="http://schemas.microsoft.com/office/powerpoint/2010/main" val="4174632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而</a:t>
            </a:r>
            <a:r>
              <a:rPr lang="en-US" altLang="zh-TW" sz="900" kern="1200" dirty="0" err="1" smtClean="0">
                <a:solidFill>
                  <a:schemeClr val="tx1"/>
                </a:solidFill>
                <a:effectLst/>
                <a:latin typeface="+mn-lt"/>
                <a:ea typeface="+mn-ea"/>
                <a:cs typeface="+mn-cs"/>
              </a:rPr>
              <a:t>CycleGAN</a:t>
            </a:r>
            <a:r>
              <a:rPr lang="zh-TW" altLang="zh-TW" sz="900" kern="1200" dirty="0" smtClean="0">
                <a:solidFill>
                  <a:schemeClr val="tx1"/>
                </a:solidFill>
                <a:effectLst/>
                <a:latin typeface="+mn-lt"/>
                <a:ea typeface="+mn-ea"/>
                <a:cs typeface="+mn-cs"/>
              </a:rPr>
              <a:t>生成器的架構分為編碼器、變換器、解碼器</a:t>
            </a:r>
            <a:r>
              <a:rPr lang="en-US" altLang="zh-TW" sz="900" kern="1200" dirty="0" smtClean="0">
                <a:solidFill>
                  <a:schemeClr val="tx1"/>
                </a:solidFill>
                <a:effectLst/>
                <a:latin typeface="+mn-lt"/>
                <a:ea typeface="+mn-ea"/>
                <a:cs typeface="+mn-cs"/>
              </a:rPr>
              <a:t>:</a:t>
            </a:r>
            <a:endParaRPr lang="zh-TW" altLang="zh-TW" sz="900" kern="1200" dirty="0" smtClean="0">
              <a:solidFill>
                <a:schemeClr val="tx1"/>
              </a:solidFill>
              <a:effectLst/>
              <a:latin typeface="+mn-lt"/>
              <a:ea typeface="+mn-ea"/>
              <a:cs typeface="+mn-cs"/>
            </a:endParaRPr>
          </a:p>
          <a:p>
            <a:r>
              <a:rPr lang="zh-TW" altLang="zh-TW" sz="900" kern="1200" dirty="0" smtClean="0">
                <a:solidFill>
                  <a:schemeClr val="tx1"/>
                </a:solidFill>
                <a:effectLst/>
                <a:latin typeface="+mn-lt"/>
                <a:ea typeface="+mn-ea"/>
                <a:cs typeface="+mn-cs"/>
              </a:rPr>
              <a:t>編碼器</a:t>
            </a:r>
            <a:r>
              <a:rPr lang="en-US" altLang="zh-TW" sz="900" kern="1200" dirty="0" smtClean="0">
                <a:solidFill>
                  <a:schemeClr val="tx1"/>
                </a:solidFill>
                <a:effectLst/>
                <a:latin typeface="+mn-lt"/>
                <a:ea typeface="+mn-ea"/>
                <a:cs typeface="+mn-cs"/>
              </a:rPr>
              <a:t>:3</a:t>
            </a:r>
            <a:r>
              <a:rPr lang="zh-TW" altLang="zh-TW" sz="900" kern="1200" dirty="0" smtClean="0">
                <a:solidFill>
                  <a:schemeClr val="tx1"/>
                </a:solidFill>
                <a:effectLst/>
                <a:latin typeface="+mn-lt"/>
                <a:ea typeface="+mn-ea"/>
                <a:cs typeface="+mn-cs"/>
              </a:rPr>
              <a:t>個卷積層組成，會縮小影像。</a:t>
            </a:r>
          </a:p>
          <a:p>
            <a:r>
              <a:rPr lang="zh-TW" altLang="zh-TW" sz="900" kern="1200" dirty="0" smtClean="0">
                <a:solidFill>
                  <a:schemeClr val="tx1"/>
                </a:solidFill>
                <a:effectLst/>
                <a:latin typeface="+mn-lt"/>
                <a:ea typeface="+mn-ea"/>
                <a:cs typeface="+mn-cs"/>
              </a:rPr>
              <a:t>變換器</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殘差連結，為</a:t>
            </a:r>
            <a:r>
              <a:rPr lang="en-US" altLang="zh-TW" sz="900" kern="1200" dirty="0" smtClean="0">
                <a:solidFill>
                  <a:schemeClr val="tx1"/>
                </a:solidFill>
                <a:effectLst/>
                <a:latin typeface="+mn-lt"/>
                <a:ea typeface="+mn-ea"/>
                <a:cs typeface="+mn-cs"/>
              </a:rPr>
              <a:t>9</a:t>
            </a:r>
            <a:r>
              <a:rPr lang="zh-TW" altLang="zh-TW" sz="900" kern="1200" dirty="0" smtClean="0">
                <a:solidFill>
                  <a:schemeClr val="tx1"/>
                </a:solidFill>
                <a:effectLst/>
                <a:latin typeface="+mn-lt"/>
                <a:ea typeface="+mn-ea"/>
                <a:cs typeface="+mn-cs"/>
              </a:rPr>
              <a:t>個殘差塊組成，為防止梯度消失或梯度爆炸</a:t>
            </a:r>
          </a:p>
          <a:p>
            <a:r>
              <a:rPr lang="zh-TW" altLang="zh-TW" sz="900" kern="1200" dirty="0" smtClean="0">
                <a:solidFill>
                  <a:schemeClr val="tx1"/>
                </a:solidFill>
                <a:effectLst/>
                <a:latin typeface="+mn-lt"/>
                <a:ea typeface="+mn-ea"/>
                <a:cs typeface="+mn-cs"/>
              </a:rPr>
              <a:t>解碼器</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兩層轉置卷積，將圖片尺寸放大，輸出影像</a:t>
            </a:r>
          </a:p>
          <a:p>
            <a:r>
              <a:rPr lang="en-US" altLang="zh-TW" sz="900" kern="1200" dirty="0" err="1" smtClean="0">
                <a:solidFill>
                  <a:schemeClr val="tx1"/>
                </a:solidFill>
                <a:effectLst/>
                <a:latin typeface="+mn-lt"/>
                <a:ea typeface="+mn-ea"/>
                <a:cs typeface="+mn-cs"/>
              </a:rPr>
              <a:t>CycleGAN</a:t>
            </a:r>
            <a:r>
              <a:rPr lang="zh-TW" altLang="zh-TW" sz="900" kern="1200" dirty="0" smtClean="0">
                <a:solidFill>
                  <a:schemeClr val="tx1"/>
                </a:solidFill>
                <a:effectLst/>
                <a:latin typeface="+mn-lt"/>
                <a:ea typeface="+mn-ea"/>
                <a:cs typeface="+mn-cs"/>
              </a:rPr>
              <a:t>判別器的架構為</a:t>
            </a:r>
            <a:r>
              <a:rPr lang="en-US" altLang="zh-TW" sz="900" kern="1200" dirty="0" smtClean="0">
                <a:solidFill>
                  <a:schemeClr val="tx1"/>
                </a:solidFill>
                <a:effectLst/>
                <a:latin typeface="+mn-lt"/>
                <a:ea typeface="+mn-ea"/>
                <a:cs typeface="+mn-cs"/>
              </a:rPr>
              <a:t>:</a:t>
            </a:r>
            <a:r>
              <a:rPr lang="en-US" altLang="zh-TW" sz="900" kern="1200" dirty="0" err="1" smtClean="0">
                <a:solidFill>
                  <a:schemeClr val="tx1"/>
                </a:solidFill>
                <a:effectLst/>
                <a:latin typeface="+mn-lt"/>
                <a:ea typeface="+mn-ea"/>
                <a:cs typeface="+mn-cs"/>
              </a:rPr>
              <a:t>PatchGAN</a:t>
            </a:r>
            <a:r>
              <a:rPr lang="en-US" altLang="zh-TW" sz="900" kern="1200" dirty="0" smtClean="0">
                <a:solidFill>
                  <a:schemeClr val="tx1"/>
                </a:solidFill>
                <a:effectLst/>
                <a:latin typeface="+mn-lt"/>
                <a:ea typeface="+mn-ea"/>
                <a:cs typeface="+mn-cs"/>
              </a:rPr>
              <a:t>:</a:t>
            </a:r>
            <a:endParaRPr lang="zh-TW" altLang="zh-TW" sz="900" kern="1200" dirty="0" smtClean="0">
              <a:solidFill>
                <a:schemeClr val="tx1"/>
              </a:solidFill>
              <a:effectLst/>
              <a:latin typeface="+mn-lt"/>
              <a:ea typeface="+mn-ea"/>
              <a:cs typeface="+mn-cs"/>
            </a:endParaRPr>
          </a:p>
          <a:p>
            <a:r>
              <a:rPr lang="zh-TW" altLang="zh-TW" sz="900" kern="1200" dirty="0" smtClean="0">
                <a:solidFill>
                  <a:schemeClr val="tx1"/>
                </a:solidFill>
                <a:effectLst/>
                <a:latin typeface="+mn-lt"/>
                <a:ea typeface="+mn-ea"/>
                <a:cs typeface="+mn-cs"/>
              </a:rPr>
              <a:t>會先將所有影像分割為</a:t>
            </a:r>
            <a:r>
              <a:rPr lang="en-US" altLang="zh-TW" sz="900" kern="1200" dirty="0" smtClean="0">
                <a:solidFill>
                  <a:schemeClr val="tx1"/>
                </a:solidFill>
                <a:effectLst/>
                <a:latin typeface="+mn-lt"/>
                <a:ea typeface="+mn-ea"/>
                <a:cs typeface="+mn-cs"/>
              </a:rPr>
              <a:t>70*70</a:t>
            </a:r>
            <a:r>
              <a:rPr lang="zh-TW" altLang="zh-TW" sz="900" kern="1200" dirty="0" smtClean="0">
                <a:solidFill>
                  <a:schemeClr val="tx1"/>
                </a:solidFill>
                <a:effectLst/>
                <a:latin typeface="+mn-lt"/>
                <a:ea typeface="+mn-ea"/>
                <a:cs typeface="+mn-cs"/>
              </a:rPr>
              <a:t>，在一個一個判定個塊影像的真實率。</a:t>
            </a:r>
          </a:p>
          <a:p>
            <a:r>
              <a:rPr lang="en-US" altLang="zh-TW" sz="900" kern="1200" dirty="0" smtClean="0">
                <a:solidFill>
                  <a:schemeClr val="tx1"/>
                </a:solidFill>
                <a:effectLst/>
                <a:latin typeface="+mn-lt"/>
                <a:ea typeface="+mn-ea"/>
                <a:cs typeface="+mn-cs"/>
              </a:rPr>
              <a:t> </a:t>
            </a:r>
            <a:endParaRPr lang="zh-TW" altLang="zh-TW" sz="900" kern="1200" dirty="0" smtClean="0">
              <a:solidFill>
                <a:schemeClr val="tx1"/>
              </a:solidFill>
              <a:effectLst/>
              <a:latin typeface="+mn-lt"/>
              <a:ea typeface="+mn-ea"/>
              <a:cs typeface="+mn-cs"/>
            </a:endParaRP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51</a:t>
            </a:fld>
            <a:endParaRPr lang="zh-CN" altLang="en-US"/>
          </a:p>
        </p:txBody>
      </p:sp>
    </p:spTree>
    <p:extLst>
      <p:ext uri="{BB962C8B-B14F-4D97-AF65-F5344CB8AC3E}">
        <p14:creationId xmlns:p14="http://schemas.microsoft.com/office/powerpoint/2010/main" val="416438855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再來是語意分割，此研究使用</a:t>
            </a:r>
            <a:r>
              <a:rPr lang="en-US" altLang="zh-TW" sz="900" kern="1200" dirty="0" err="1" smtClean="0">
                <a:solidFill>
                  <a:schemeClr val="tx1"/>
                </a:solidFill>
                <a:effectLst/>
                <a:latin typeface="+mn-lt"/>
                <a:ea typeface="+mn-ea"/>
                <a:cs typeface="+mn-cs"/>
              </a:rPr>
              <a:t>FastFCN</a:t>
            </a:r>
            <a:r>
              <a:rPr lang="zh-TW" altLang="zh-TW" sz="900" kern="1200" dirty="0" smtClean="0">
                <a:solidFill>
                  <a:schemeClr val="tx1"/>
                </a:solidFill>
                <a:effectLst/>
                <a:latin typeface="+mn-lt"/>
                <a:ea typeface="+mn-ea"/>
                <a:cs typeface="+mn-cs"/>
              </a:rPr>
              <a:t>模型進行語意分割，他使用預訓練模型</a:t>
            </a:r>
            <a:r>
              <a:rPr lang="en-US" altLang="zh-TW" sz="900" kern="1200" dirty="0" smtClean="0">
                <a:solidFill>
                  <a:schemeClr val="tx1"/>
                </a:solidFill>
                <a:effectLst/>
                <a:latin typeface="+mn-lt"/>
                <a:ea typeface="+mn-ea"/>
                <a:cs typeface="+mn-cs"/>
              </a:rPr>
              <a:t>ade20k</a:t>
            </a:r>
            <a:r>
              <a:rPr lang="zh-TW" altLang="zh-TW"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25000</a:t>
            </a:r>
            <a:r>
              <a:rPr lang="zh-TW" altLang="zh-TW" sz="900" kern="1200" dirty="0" smtClean="0">
                <a:solidFill>
                  <a:schemeClr val="tx1"/>
                </a:solidFill>
                <a:effectLst/>
                <a:latin typeface="+mn-lt"/>
                <a:ea typeface="+mn-ea"/>
                <a:cs typeface="+mn-cs"/>
              </a:rPr>
              <a:t>張圖片</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訓練集</a:t>
            </a:r>
            <a:r>
              <a:rPr lang="en-US" altLang="zh-TW" sz="900" kern="1200" dirty="0" smtClean="0">
                <a:solidFill>
                  <a:schemeClr val="tx1"/>
                </a:solidFill>
                <a:effectLst/>
                <a:latin typeface="+mn-lt"/>
                <a:ea typeface="+mn-ea"/>
                <a:cs typeface="+mn-cs"/>
              </a:rPr>
              <a:t>20000</a:t>
            </a:r>
            <a:r>
              <a:rPr lang="zh-TW" altLang="zh-TW" sz="900" kern="1200" dirty="0" smtClean="0">
                <a:solidFill>
                  <a:schemeClr val="tx1"/>
                </a:solidFill>
                <a:effectLst/>
                <a:latin typeface="+mn-lt"/>
                <a:ea typeface="+mn-ea"/>
                <a:cs typeface="+mn-cs"/>
              </a:rPr>
              <a:t>，驗證集</a:t>
            </a:r>
            <a:r>
              <a:rPr lang="en-US" altLang="zh-TW" sz="900" kern="1200" dirty="0" smtClean="0">
                <a:solidFill>
                  <a:schemeClr val="tx1"/>
                </a:solidFill>
                <a:effectLst/>
                <a:latin typeface="+mn-lt"/>
                <a:ea typeface="+mn-ea"/>
                <a:cs typeface="+mn-cs"/>
              </a:rPr>
              <a:t>2000</a:t>
            </a:r>
            <a:r>
              <a:rPr lang="zh-TW" altLang="zh-TW" sz="900" kern="1200" dirty="0" smtClean="0">
                <a:solidFill>
                  <a:schemeClr val="tx1"/>
                </a:solidFill>
                <a:effectLst/>
                <a:latin typeface="+mn-lt"/>
                <a:ea typeface="+mn-ea"/>
                <a:cs typeface="+mn-cs"/>
              </a:rPr>
              <a:t>，測試集</a:t>
            </a:r>
            <a:r>
              <a:rPr lang="en-US" altLang="zh-TW" sz="900" kern="1200" dirty="0" smtClean="0">
                <a:solidFill>
                  <a:schemeClr val="tx1"/>
                </a:solidFill>
                <a:effectLst/>
                <a:latin typeface="+mn-lt"/>
                <a:ea typeface="+mn-ea"/>
                <a:cs typeface="+mn-cs"/>
              </a:rPr>
              <a:t>3000)</a:t>
            </a:r>
            <a:r>
              <a:rPr lang="zh-TW" altLang="zh-TW" sz="900" kern="1200" dirty="0" smtClean="0">
                <a:solidFill>
                  <a:schemeClr val="tx1"/>
                </a:solidFill>
                <a:effectLst/>
                <a:latin typeface="+mn-lt"/>
                <a:ea typeface="+mn-ea"/>
                <a:cs typeface="+mn-cs"/>
              </a:rPr>
              <a:t>其中建築類占約</a:t>
            </a:r>
            <a:r>
              <a:rPr lang="en-US" altLang="zh-TW" sz="900" kern="1200" dirty="0" smtClean="0">
                <a:solidFill>
                  <a:schemeClr val="tx1"/>
                </a:solidFill>
                <a:effectLst/>
                <a:latin typeface="+mn-lt"/>
                <a:ea typeface="+mn-ea"/>
                <a:cs typeface="+mn-cs"/>
              </a:rPr>
              <a:t>10.7%</a:t>
            </a:r>
            <a:r>
              <a:rPr lang="zh-TW" altLang="zh-TW" sz="900" kern="1200" dirty="0" smtClean="0">
                <a:solidFill>
                  <a:schemeClr val="tx1"/>
                </a:solidFill>
                <a:effectLst/>
                <a:latin typeface="+mn-lt"/>
                <a:ea typeface="+mn-ea"/>
                <a:cs typeface="+mn-cs"/>
              </a:rPr>
              <a:t>，使用</a:t>
            </a:r>
            <a:r>
              <a:rPr lang="en-US" altLang="zh-TW" sz="900" kern="1200" dirty="0" smtClean="0">
                <a:solidFill>
                  <a:schemeClr val="tx1"/>
                </a:solidFill>
                <a:effectLst/>
                <a:latin typeface="+mn-lt"/>
                <a:ea typeface="+mn-ea"/>
                <a:cs typeface="+mn-cs"/>
              </a:rPr>
              <a:t>0.001</a:t>
            </a:r>
            <a:r>
              <a:rPr lang="zh-TW" altLang="zh-TW" sz="900" kern="1200" dirty="0" smtClean="0">
                <a:solidFill>
                  <a:schemeClr val="tx1"/>
                </a:solidFill>
                <a:effectLst/>
                <a:latin typeface="+mn-lt"/>
                <a:ea typeface="+mn-ea"/>
                <a:cs typeface="+mn-cs"/>
              </a:rPr>
              <a:t>學習率及</a:t>
            </a:r>
            <a:r>
              <a:rPr lang="en-US" altLang="zh-TW" sz="900" kern="1200" dirty="0" smtClean="0">
                <a:solidFill>
                  <a:schemeClr val="tx1"/>
                </a:solidFill>
                <a:effectLst/>
                <a:latin typeface="+mn-lt"/>
                <a:ea typeface="+mn-ea"/>
                <a:cs typeface="+mn-cs"/>
              </a:rPr>
              <a:t>140epoch</a:t>
            </a:r>
            <a:r>
              <a:rPr lang="zh-TW" altLang="zh-TW" sz="900" kern="1200" dirty="0" smtClean="0">
                <a:solidFill>
                  <a:schemeClr val="tx1"/>
                </a:solidFill>
                <a:effectLst/>
                <a:latin typeface="+mn-lt"/>
                <a:ea typeface="+mn-ea"/>
                <a:cs typeface="+mn-cs"/>
              </a:rPr>
              <a:t>，將建築進行語意分割</a:t>
            </a:r>
          </a:p>
          <a:p>
            <a:r>
              <a:rPr lang="zh-TW" altLang="zh-TW" sz="900" kern="1200" dirty="0" smtClean="0">
                <a:solidFill>
                  <a:schemeClr val="tx1"/>
                </a:solidFill>
                <a:effectLst/>
                <a:latin typeface="+mn-lt"/>
                <a:ea typeface="+mn-ea"/>
                <a:cs typeface="+mn-cs"/>
              </a:rPr>
              <a:t>分割完再用</a:t>
            </a:r>
            <a:r>
              <a:rPr lang="en-US" altLang="zh-TW" sz="900" kern="1200" dirty="0" err="1" smtClean="0">
                <a:solidFill>
                  <a:schemeClr val="tx1"/>
                </a:solidFill>
                <a:effectLst/>
                <a:latin typeface="+mn-lt"/>
                <a:ea typeface="+mn-ea"/>
                <a:cs typeface="+mn-cs"/>
              </a:rPr>
              <a:t>openCV</a:t>
            </a:r>
            <a:r>
              <a:rPr lang="zh-TW" altLang="zh-TW" sz="900" kern="1200" dirty="0" smtClean="0">
                <a:solidFill>
                  <a:schemeClr val="tx1"/>
                </a:solidFill>
                <a:effectLst/>
                <a:latin typeface="+mn-lt"/>
                <a:ea typeface="+mn-ea"/>
                <a:cs typeface="+mn-cs"/>
              </a:rPr>
              <a:t>將圖片</a:t>
            </a:r>
            <a:r>
              <a:rPr lang="zh-TW" altLang="en-US" sz="900" kern="1200" dirty="0" smtClean="0">
                <a:solidFill>
                  <a:schemeClr val="tx1"/>
                </a:solidFill>
                <a:effectLst/>
                <a:latin typeface="+mn-lt"/>
                <a:ea typeface="+mn-ea"/>
                <a:cs typeface="+mn-cs"/>
              </a:rPr>
              <a:t>進行</a:t>
            </a:r>
            <a:r>
              <a:rPr lang="zh-TW" altLang="zh-TW" sz="900" kern="1200" dirty="0" smtClean="0">
                <a:solidFill>
                  <a:schemeClr val="tx1"/>
                </a:solidFill>
                <a:effectLst/>
                <a:latin typeface="+mn-lt"/>
                <a:ea typeface="+mn-ea"/>
                <a:cs typeface="+mn-cs"/>
              </a:rPr>
              <a:t>遮罩</a:t>
            </a:r>
            <a:endParaRPr lang="en-US" altLang="zh-TW" sz="900" kern="1200" dirty="0" smtClean="0">
              <a:solidFill>
                <a:schemeClr val="tx1"/>
              </a:solidFill>
              <a:effectLst/>
              <a:latin typeface="+mn-lt"/>
              <a:ea typeface="+mn-ea"/>
              <a:cs typeface="+mn-cs"/>
            </a:endParaRPr>
          </a:p>
          <a:p>
            <a:pPr marL="0" marR="0" lvl="0" indent="0" algn="l" defTabSz="685800" rtl="0" eaLnBrk="1" fontAlgn="auto" latinLnBrk="0" hangingPunct="1">
              <a:lnSpc>
                <a:spcPct val="100000"/>
              </a:lnSpc>
              <a:spcBef>
                <a:spcPts val="0"/>
              </a:spcBef>
              <a:spcAft>
                <a:spcPts val="0"/>
              </a:spcAft>
              <a:buClrTx/>
              <a:buSzTx/>
              <a:buFontTx/>
              <a:buNone/>
              <a:tabLst/>
              <a:defRPr/>
            </a:pPr>
            <a:r>
              <a:rPr lang="zh-TW" altLang="en-US" sz="900" kern="1200" dirty="0" smtClean="0">
                <a:solidFill>
                  <a:schemeClr val="tx1"/>
                </a:solidFill>
                <a:effectLst/>
                <a:latin typeface="+mn-lt"/>
                <a:ea typeface="+mn-ea"/>
                <a:cs typeface="+mn-cs"/>
              </a:rPr>
              <a:t>再利用</a:t>
            </a:r>
            <a:r>
              <a:rPr lang="en-US" altLang="zh-TW" sz="900" kern="1200" dirty="0" smtClean="0">
                <a:solidFill>
                  <a:schemeClr val="tx1"/>
                </a:solidFill>
                <a:effectLst/>
                <a:latin typeface="+mn-lt"/>
                <a:ea typeface="+mn-ea"/>
                <a:cs typeface="+mn-cs"/>
              </a:rPr>
              <a:t>JPU</a:t>
            </a:r>
            <a:r>
              <a:rPr lang="zh-TW" altLang="en-US" sz="900" kern="1200" dirty="0" smtClean="0">
                <a:solidFill>
                  <a:schemeClr val="tx1"/>
                </a:solidFill>
                <a:effectLst/>
                <a:latin typeface="+mn-lt"/>
                <a:ea typeface="+mn-ea"/>
                <a:cs typeface="+mn-cs"/>
              </a:rPr>
              <a:t>模組進行上採樣，將圖片還原成清晰的圖片，</a:t>
            </a:r>
            <a:r>
              <a:rPr lang="en-US" altLang="zh-TW" dirty="0" smtClean="0"/>
              <a:t>JPU:</a:t>
            </a:r>
            <a:r>
              <a:rPr lang="zh-TW" altLang="en-US" dirty="0" smtClean="0"/>
              <a:t>來自中科院及</a:t>
            </a:r>
            <a:r>
              <a:rPr lang="zh-TW" altLang="en-US" sz="900" b="0" i="0" kern="1200" dirty="0" smtClean="0">
                <a:solidFill>
                  <a:schemeClr val="tx1"/>
                </a:solidFill>
                <a:effectLst/>
                <a:latin typeface="+mn-lt"/>
                <a:ea typeface="+mn-ea"/>
                <a:cs typeface="+mn-cs"/>
              </a:rPr>
              <a:t>深睿</a:t>
            </a:r>
            <a:r>
              <a:rPr lang="en-US" altLang="zh-TW" sz="900" b="0" i="0" kern="1200" dirty="0" smtClean="0">
                <a:solidFill>
                  <a:schemeClr val="tx1"/>
                </a:solidFill>
                <a:effectLst/>
                <a:latin typeface="+mn-lt"/>
                <a:ea typeface="+mn-ea"/>
                <a:cs typeface="+mn-cs"/>
              </a:rPr>
              <a:t>AI</a:t>
            </a:r>
            <a:r>
              <a:rPr lang="zh-TW" altLang="en-US" sz="900" b="0" i="0" kern="1200" dirty="0" smtClean="0">
                <a:solidFill>
                  <a:schemeClr val="tx1"/>
                </a:solidFill>
                <a:effectLst/>
                <a:latin typeface="+mn-lt"/>
                <a:ea typeface="+mn-ea"/>
                <a:cs typeface="+mn-cs"/>
              </a:rPr>
              <a:t>實驗室提出的上採樣模型</a:t>
            </a:r>
            <a:r>
              <a:rPr lang="en-US" altLang="zh-TW" sz="900" b="0" i="0" kern="1200" dirty="0" smtClean="0">
                <a:solidFill>
                  <a:schemeClr val="tx1"/>
                </a:solidFill>
                <a:effectLst/>
                <a:latin typeface="+mn-lt"/>
                <a:ea typeface="+mn-ea"/>
                <a:cs typeface="+mn-cs"/>
              </a:rPr>
              <a:t>JPU</a:t>
            </a:r>
            <a:endParaRPr lang="zh-TW" altLang="en-US" dirty="0" smtClean="0"/>
          </a:p>
          <a:p>
            <a:endParaRPr lang="zh-TW" altLang="zh-TW" sz="900" kern="1200" dirty="0" smtClean="0">
              <a:solidFill>
                <a:schemeClr val="tx1"/>
              </a:solidFill>
              <a:effectLst/>
              <a:latin typeface="+mn-lt"/>
              <a:ea typeface="+mn-ea"/>
              <a:cs typeface="+mn-cs"/>
            </a:endParaRPr>
          </a:p>
          <a:p>
            <a:endParaRPr lang="zh-TW" altLang="zh-TW" sz="900" kern="1200" dirty="0" smtClean="0">
              <a:solidFill>
                <a:schemeClr val="tx1"/>
              </a:solidFill>
              <a:effectLst/>
              <a:latin typeface="+mn-lt"/>
              <a:ea typeface="+mn-ea"/>
              <a:cs typeface="+mn-cs"/>
            </a:endParaRP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52</a:t>
            </a:fld>
            <a:endParaRPr lang="zh-CN" altLang="en-US"/>
          </a:p>
        </p:txBody>
      </p:sp>
    </p:spTree>
    <p:extLst>
      <p:ext uri="{BB962C8B-B14F-4D97-AF65-F5344CB8AC3E}">
        <p14:creationId xmlns:p14="http://schemas.microsoft.com/office/powerpoint/2010/main" val="152575235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sz="900" kern="1200" dirty="0" smtClean="0">
                <a:solidFill>
                  <a:schemeClr val="tx1"/>
                </a:solidFill>
                <a:effectLst/>
                <a:latin typeface="+mn-lt"/>
                <a:ea typeface="+mn-ea"/>
                <a:cs typeface="+mn-cs"/>
              </a:rPr>
              <a:t>遮罩就是把影像遮住，步驟如圖所示，先進行與意分割，在進行遮罩遮掉背景圖</a:t>
            </a:r>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53</a:t>
            </a:fld>
            <a:endParaRPr lang="zh-CN" altLang="en-US"/>
          </a:p>
        </p:txBody>
      </p:sp>
    </p:spTree>
    <p:extLst>
      <p:ext uri="{BB962C8B-B14F-4D97-AF65-F5344CB8AC3E}">
        <p14:creationId xmlns:p14="http://schemas.microsoft.com/office/powerpoint/2010/main" val="31744491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sz="900" kern="1200" dirty="0" err="1" smtClean="0">
                <a:solidFill>
                  <a:schemeClr val="tx1"/>
                </a:solidFill>
                <a:effectLst/>
                <a:latin typeface="+mn-lt"/>
                <a:ea typeface="+mn-ea"/>
                <a:cs typeface="+mn-cs"/>
              </a:rPr>
              <a:t>InstaGAN</a:t>
            </a:r>
            <a:r>
              <a:rPr lang="zh-TW" altLang="zh-TW" sz="900" kern="1200" dirty="0" smtClean="0">
                <a:solidFill>
                  <a:schemeClr val="tx1"/>
                </a:solidFill>
                <a:effectLst/>
                <a:latin typeface="+mn-lt"/>
                <a:ea typeface="+mn-ea"/>
                <a:cs typeface="+mn-cs"/>
              </a:rPr>
              <a:t>進行風格轉換的步驟</a:t>
            </a:r>
            <a:r>
              <a:rPr lang="en-US" altLang="zh-TW" sz="900" kern="1200" dirty="0" smtClean="0">
                <a:solidFill>
                  <a:schemeClr val="tx1"/>
                </a:solidFill>
                <a:effectLst/>
                <a:latin typeface="+mn-lt"/>
                <a:ea typeface="+mn-ea"/>
                <a:cs typeface="+mn-cs"/>
              </a:rPr>
              <a:t>:</a:t>
            </a:r>
            <a:endParaRPr lang="zh-TW" altLang="zh-TW" sz="900" kern="1200" dirty="0" smtClean="0">
              <a:solidFill>
                <a:schemeClr val="tx1"/>
              </a:solidFill>
              <a:effectLst/>
              <a:latin typeface="+mn-lt"/>
              <a:ea typeface="+mn-ea"/>
              <a:cs typeface="+mn-cs"/>
            </a:endParaRPr>
          </a:p>
          <a:p>
            <a:pPr lvl="0"/>
            <a:r>
              <a:rPr lang="zh-TW" altLang="zh-TW" sz="900" kern="1200" dirty="0" smtClean="0">
                <a:solidFill>
                  <a:schemeClr val="tx1"/>
                </a:solidFill>
                <a:effectLst/>
                <a:latin typeface="+mn-lt"/>
                <a:ea typeface="+mn-ea"/>
                <a:cs typeface="+mn-cs"/>
              </a:rPr>
              <a:t>將原資料集進行處理後生成遮罩</a:t>
            </a:r>
          </a:p>
          <a:p>
            <a:pPr lvl="0"/>
            <a:r>
              <a:rPr lang="en-US" altLang="zh-TW" sz="900" kern="1200" dirty="0" err="1" smtClean="0">
                <a:solidFill>
                  <a:schemeClr val="tx1"/>
                </a:solidFill>
                <a:effectLst/>
                <a:latin typeface="+mn-lt"/>
                <a:ea typeface="+mn-ea"/>
                <a:cs typeface="+mn-cs"/>
              </a:rPr>
              <a:t>InstaGAN</a:t>
            </a:r>
            <a:r>
              <a:rPr lang="zh-TW" altLang="zh-TW" sz="900" kern="1200" dirty="0" smtClean="0">
                <a:solidFill>
                  <a:schemeClr val="tx1"/>
                </a:solidFill>
                <a:effectLst/>
                <a:latin typeface="+mn-lt"/>
                <a:ea typeface="+mn-ea"/>
                <a:cs typeface="+mn-cs"/>
              </a:rPr>
              <a:t>需連同遮罩圖及原圖一起輸入，生成也會連同遮罩一同生成</a:t>
            </a:r>
          </a:p>
          <a:p>
            <a:pPr lvl="0"/>
            <a:r>
              <a:rPr lang="zh-TW" altLang="zh-TW" sz="900" kern="1200" dirty="0" smtClean="0">
                <a:solidFill>
                  <a:schemeClr val="tx1"/>
                </a:solidFill>
                <a:effectLst/>
                <a:latin typeface="+mn-lt"/>
                <a:ea typeface="+mn-ea"/>
                <a:cs typeface="+mn-cs"/>
              </a:rPr>
              <a:t>先分別萃取遮罩特徵及原圖特徵，之後先將遮罩特徵結合，再將原圖特徵與遮罩特徵結合，再送入辨別器，辨別器先提取特徵再進行辨別，並使用不同的</a:t>
            </a:r>
            <a:r>
              <a:rPr lang="en-US" altLang="zh-TW" sz="900" kern="1200" dirty="0" smtClean="0">
                <a:solidFill>
                  <a:schemeClr val="tx1"/>
                </a:solidFill>
                <a:effectLst/>
                <a:latin typeface="+mn-lt"/>
                <a:ea typeface="+mn-ea"/>
                <a:cs typeface="+mn-cs"/>
              </a:rPr>
              <a:t>epoch</a:t>
            </a:r>
            <a:r>
              <a:rPr lang="zh-TW" altLang="zh-TW" sz="900" kern="1200" dirty="0" smtClean="0">
                <a:solidFill>
                  <a:schemeClr val="tx1"/>
                </a:solidFill>
                <a:effectLst/>
                <a:latin typeface="+mn-lt"/>
                <a:ea typeface="+mn-ea"/>
                <a:cs typeface="+mn-cs"/>
              </a:rPr>
              <a:t>進行比較</a:t>
            </a: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54</a:t>
            </a:fld>
            <a:endParaRPr lang="zh-CN" altLang="en-US"/>
          </a:p>
        </p:txBody>
      </p:sp>
    </p:spTree>
    <p:extLst>
      <p:ext uri="{BB962C8B-B14F-4D97-AF65-F5344CB8AC3E}">
        <p14:creationId xmlns:p14="http://schemas.microsoft.com/office/powerpoint/2010/main" val="342863345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zh-TW" altLang="en-US" sz="900" kern="1200" dirty="0" smtClean="0">
                <a:solidFill>
                  <a:schemeClr val="tx1"/>
                </a:solidFill>
                <a:effectLst/>
                <a:latin typeface="+mn-lt"/>
                <a:ea typeface="+mn-ea"/>
                <a:cs typeface="+mn-cs"/>
              </a:rPr>
              <a:t>首先是</a:t>
            </a:r>
            <a:r>
              <a:rPr lang="en-US" altLang="zh-TW" sz="900" kern="1200" dirty="0" err="1" smtClean="0">
                <a:solidFill>
                  <a:schemeClr val="tx1"/>
                </a:solidFill>
                <a:effectLst/>
                <a:latin typeface="+mn-lt"/>
                <a:ea typeface="+mn-ea"/>
                <a:cs typeface="+mn-cs"/>
              </a:rPr>
              <a:t>CycleGAN</a:t>
            </a:r>
            <a:r>
              <a:rPr lang="zh-TW" altLang="en-US" sz="900" kern="1200" dirty="0" smtClean="0">
                <a:solidFill>
                  <a:schemeClr val="tx1"/>
                </a:solidFill>
                <a:effectLst/>
                <a:latin typeface="+mn-lt"/>
                <a:ea typeface="+mn-ea"/>
                <a:cs typeface="+mn-cs"/>
              </a:rPr>
              <a:t>的研究結果，</a:t>
            </a:r>
            <a:r>
              <a:rPr lang="en-US" altLang="zh-TW" sz="900" dirty="0" err="1" smtClean="0"/>
              <a:t>CycleGAN</a:t>
            </a:r>
            <a:r>
              <a:rPr lang="zh-TW" altLang="en-US" sz="900" dirty="0" smtClean="0"/>
              <a:t>由不同的</a:t>
            </a:r>
            <a:r>
              <a:rPr lang="en-US" altLang="zh-TW" sz="900" dirty="0" smtClean="0"/>
              <a:t>epoch</a:t>
            </a:r>
            <a:r>
              <a:rPr lang="zh-TW" altLang="en-US" sz="900" dirty="0" smtClean="0"/>
              <a:t>進行比較，分為實驗一</a:t>
            </a:r>
            <a:r>
              <a:rPr lang="en-US" altLang="zh-TW" sz="900" dirty="0" smtClean="0"/>
              <a:t>200</a:t>
            </a:r>
            <a:r>
              <a:rPr lang="zh-TW" altLang="en-US" sz="900" dirty="0" smtClean="0"/>
              <a:t>、實驗二</a:t>
            </a:r>
            <a:r>
              <a:rPr lang="en-US" altLang="zh-TW" sz="900" dirty="0" smtClean="0"/>
              <a:t>300</a:t>
            </a:r>
            <a:r>
              <a:rPr lang="zh-TW" altLang="en-US" sz="900" dirty="0" smtClean="0"/>
              <a:t>、實驗三</a:t>
            </a:r>
            <a:r>
              <a:rPr lang="en-US" altLang="zh-TW" sz="900" dirty="0" smtClean="0"/>
              <a:t>400</a:t>
            </a:r>
            <a:r>
              <a:rPr lang="zh-TW" altLang="en-US" sz="900" dirty="0" smtClean="0"/>
              <a:t>，學習率皆為</a:t>
            </a:r>
            <a:r>
              <a:rPr lang="en-US" altLang="zh-TW" sz="900" dirty="0" smtClean="0"/>
              <a:t>0.0002</a:t>
            </a: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55</a:t>
            </a:fld>
            <a:endParaRPr lang="zh-CN" altLang="en-US"/>
          </a:p>
        </p:txBody>
      </p:sp>
    </p:spTree>
    <p:extLst>
      <p:ext uri="{BB962C8B-B14F-4D97-AF65-F5344CB8AC3E}">
        <p14:creationId xmlns:p14="http://schemas.microsoft.com/office/powerpoint/2010/main" val="150193138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sz="900" kern="1200" dirty="0" smtClean="0">
                <a:solidFill>
                  <a:schemeClr val="tx1"/>
                </a:solidFill>
                <a:effectLst/>
                <a:latin typeface="+mn-lt"/>
                <a:ea typeface="+mn-ea"/>
                <a:cs typeface="+mn-cs"/>
              </a:rPr>
              <a:t>再看</a:t>
            </a:r>
            <a:r>
              <a:rPr lang="en-US" altLang="zh-TW" sz="900" kern="1200" dirty="0" smtClean="0">
                <a:solidFill>
                  <a:schemeClr val="tx1"/>
                </a:solidFill>
                <a:effectLst/>
                <a:latin typeface="+mn-lt"/>
                <a:ea typeface="+mn-ea"/>
                <a:cs typeface="+mn-cs"/>
              </a:rPr>
              <a:t>200~300epochs</a:t>
            </a:r>
            <a:r>
              <a:rPr lang="zh-TW" altLang="en-US" sz="900" kern="1200" dirty="0" smtClean="0">
                <a:solidFill>
                  <a:schemeClr val="tx1"/>
                </a:solidFill>
                <a:effectLst/>
                <a:latin typeface="+mn-lt"/>
                <a:ea typeface="+mn-ea"/>
                <a:cs typeface="+mn-cs"/>
              </a:rPr>
              <a:t>跟</a:t>
            </a:r>
            <a:r>
              <a:rPr lang="en-US" altLang="zh-TW" sz="900" kern="1200" dirty="0" smtClean="0">
                <a:solidFill>
                  <a:schemeClr val="tx1"/>
                </a:solidFill>
                <a:effectLst/>
                <a:latin typeface="+mn-lt"/>
                <a:ea typeface="+mn-ea"/>
                <a:cs typeface="+mn-cs"/>
              </a:rPr>
              <a:t>300-400epoch</a:t>
            </a:r>
            <a:r>
              <a:rPr lang="zh-TW" altLang="en-US" sz="900" kern="1200" dirty="0" smtClean="0">
                <a:solidFill>
                  <a:schemeClr val="tx1"/>
                </a:solidFill>
                <a:effectLst/>
                <a:latin typeface="+mn-lt"/>
                <a:ea typeface="+mn-ea"/>
                <a:cs typeface="+mn-cs"/>
              </a:rPr>
              <a:t>的變化，可以看出已經非常平緩</a:t>
            </a:r>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56</a:t>
            </a:fld>
            <a:endParaRPr lang="zh-CN" altLang="en-US"/>
          </a:p>
        </p:txBody>
      </p:sp>
    </p:spTree>
    <p:extLst>
      <p:ext uri="{BB962C8B-B14F-4D97-AF65-F5344CB8AC3E}">
        <p14:creationId xmlns:p14="http://schemas.microsoft.com/office/powerpoint/2010/main" val="5336398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smtClean="0"/>
              <a:t>由本次實驗結果可以觀察出來，到了第 </a:t>
            </a:r>
            <a:r>
              <a:rPr lang="en-US" altLang="zh-TW" dirty="0" smtClean="0"/>
              <a:t>200 epoch </a:t>
            </a:r>
            <a:r>
              <a:rPr lang="zh-TW" altLang="en-US" dirty="0" smtClean="0"/>
              <a:t>時，閩式建築的燕尾特徵，如 下圖 </a:t>
            </a:r>
            <a:r>
              <a:rPr lang="en-US" altLang="zh-TW" dirty="0" smtClean="0"/>
              <a:t>4-1 </a:t>
            </a:r>
            <a:r>
              <a:rPr lang="zh-TW" altLang="en-US" dirty="0" smtClean="0"/>
              <a:t>左圖黃色圓圈處，已經有部分生成出來了，只是還有些殘缺，到了 </a:t>
            </a:r>
            <a:r>
              <a:rPr lang="en-US" altLang="zh-TW" dirty="0" smtClean="0"/>
              <a:t>4-1 </a:t>
            </a:r>
            <a:r>
              <a:rPr lang="zh-TW" altLang="en-US" dirty="0" smtClean="0"/>
              <a:t>中圖 實驗 </a:t>
            </a:r>
            <a:r>
              <a:rPr lang="en-US" altLang="zh-TW" dirty="0" smtClean="0"/>
              <a:t>2 </a:t>
            </a:r>
            <a:r>
              <a:rPr lang="zh-TW" altLang="en-US" dirty="0" smtClean="0"/>
              <a:t>時，黃色圓圈處生成出來的特徵將近完整，但是依舊殘缺不全。於是我們將訓 練繼續增加 </a:t>
            </a:r>
            <a:r>
              <a:rPr lang="en-US" altLang="zh-TW" dirty="0" smtClean="0"/>
              <a:t>epoch</a:t>
            </a:r>
            <a:r>
              <a:rPr lang="zh-TW" altLang="en-US" dirty="0" smtClean="0"/>
              <a:t>，再到了 </a:t>
            </a:r>
            <a:r>
              <a:rPr lang="en-US" altLang="zh-TW" dirty="0" smtClean="0"/>
              <a:t>4-1 </a:t>
            </a:r>
            <a:r>
              <a:rPr lang="zh-TW" altLang="en-US" dirty="0" smtClean="0"/>
              <a:t>右圖實驗 </a:t>
            </a:r>
            <a:r>
              <a:rPr lang="en-US" altLang="zh-TW" dirty="0" smtClean="0"/>
              <a:t>3</a:t>
            </a:r>
            <a:r>
              <a:rPr lang="zh-TW" altLang="en-US" dirty="0" smtClean="0"/>
              <a:t>，結果仍然沒有太大的差異。如下圖 </a:t>
            </a:r>
            <a:r>
              <a:rPr lang="en-US" altLang="zh-TW" dirty="0" smtClean="0"/>
              <a:t>4-2 </a:t>
            </a:r>
            <a:r>
              <a:rPr lang="zh-TW" altLang="en-US" dirty="0" smtClean="0"/>
              <a:t>右 圖黃色圓圈處所示，可以觀察到先前的燕尾形狀已經漸漸開始產生多餘的形狀。因此 我們認為在 </a:t>
            </a:r>
            <a:r>
              <a:rPr lang="en-US" altLang="zh-TW" dirty="0" smtClean="0"/>
              <a:t>epoch </a:t>
            </a:r>
            <a:r>
              <a:rPr lang="zh-TW" altLang="en-US" dirty="0" smtClean="0"/>
              <a:t>到第 </a:t>
            </a:r>
            <a:r>
              <a:rPr lang="en-US" altLang="zh-TW" dirty="0" smtClean="0"/>
              <a:t>300 </a:t>
            </a:r>
            <a:r>
              <a:rPr lang="zh-TW" altLang="en-US" dirty="0" smtClean="0"/>
              <a:t>次的實驗 </a:t>
            </a:r>
            <a:r>
              <a:rPr lang="en-US" altLang="zh-TW" dirty="0" smtClean="0"/>
              <a:t>2</a:t>
            </a:r>
            <a:r>
              <a:rPr lang="zh-TW" altLang="en-US" dirty="0" smtClean="0"/>
              <a:t>，是比較理想的狀態。</a:t>
            </a:r>
            <a:endParaRPr lang="zh-TW"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57</a:t>
            </a:fld>
            <a:endParaRPr lang="zh-CN" altLang="en-US"/>
          </a:p>
        </p:txBody>
      </p:sp>
    </p:spTree>
    <p:extLst>
      <p:ext uri="{BB962C8B-B14F-4D97-AF65-F5344CB8AC3E}">
        <p14:creationId xmlns:p14="http://schemas.microsoft.com/office/powerpoint/2010/main" val="340030651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sz="900" kern="1200" dirty="0" smtClean="0">
                <a:solidFill>
                  <a:schemeClr val="tx1"/>
                </a:solidFill>
                <a:effectLst/>
                <a:latin typeface="+mn-lt"/>
                <a:ea typeface="+mn-ea"/>
                <a:cs typeface="+mn-cs"/>
              </a:rPr>
              <a:t>完整研究結果如圖</a:t>
            </a:r>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58</a:t>
            </a:fld>
            <a:endParaRPr lang="zh-CN" altLang="en-US"/>
          </a:p>
        </p:txBody>
      </p:sp>
    </p:spTree>
    <p:extLst>
      <p:ext uri="{BB962C8B-B14F-4D97-AF65-F5344CB8AC3E}">
        <p14:creationId xmlns:p14="http://schemas.microsoft.com/office/powerpoint/2010/main" val="133840766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sz="900" kern="1200" dirty="0" smtClean="0">
                <a:solidFill>
                  <a:schemeClr val="tx1"/>
                </a:solidFill>
                <a:effectLst/>
                <a:latin typeface="+mn-lt"/>
                <a:ea typeface="+mn-ea"/>
                <a:cs typeface="+mn-cs"/>
              </a:rPr>
              <a:t>可以看出與意分割、遮罩萃取出建築物相當成功</a:t>
            </a:r>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59</a:t>
            </a:fld>
            <a:endParaRPr lang="zh-CN" altLang="en-US"/>
          </a:p>
        </p:txBody>
      </p:sp>
    </p:spTree>
    <p:extLst>
      <p:ext uri="{BB962C8B-B14F-4D97-AF65-F5344CB8AC3E}">
        <p14:creationId xmlns:p14="http://schemas.microsoft.com/office/powerpoint/2010/main" val="2295813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再來是三維模型的介紹，早期室內設計會運用手繪</a:t>
            </a:r>
            <a:r>
              <a:rPr lang="en-US" altLang="zh-TW" sz="900" kern="1200" dirty="0" smtClean="0">
                <a:solidFill>
                  <a:schemeClr val="tx1"/>
                </a:solidFill>
                <a:effectLst/>
                <a:latin typeface="+mn-lt"/>
                <a:ea typeface="+mn-ea"/>
                <a:cs typeface="+mn-cs"/>
              </a:rPr>
              <a:t> 2D </a:t>
            </a:r>
            <a:r>
              <a:rPr lang="zh-TW" altLang="zh-TW" sz="900" kern="1200" dirty="0" smtClean="0">
                <a:solidFill>
                  <a:schemeClr val="tx1"/>
                </a:solidFill>
                <a:effectLst/>
                <a:latin typeface="+mn-lt"/>
                <a:ea typeface="+mn-ea"/>
                <a:cs typeface="+mn-cs"/>
              </a:rPr>
              <a:t>設計圖、透視圖、等方式進行設計表現時，雖然能夠正確的表達設計師的設計構想，但仍有相當大的部分需要靠</a:t>
            </a:r>
            <a:r>
              <a:rPr lang="zh-TW" altLang="en-US" sz="900" kern="1200" dirty="0" smtClean="0">
                <a:solidFill>
                  <a:schemeClr val="tx1"/>
                </a:solidFill>
                <a:effectLst/>
                <a:latin typeface="+mn-lt"/>
                <a:ea typeface="+mn-ea"/>
                <a:cs typeface="+mn-cs"/>
              </a:rPr>
              <a:t>客戶</a:t>
            </a:r>
            <a:r>
              <a:rPr lang="zh-TW" altLang="zh-TW" sz="900" kern="1200" dirty="0" smtClean="0">
                <a:solidFill>
                  <a:schemeClr val="tx1"/>
                </a:solidFill>
                <a:effectLst/>
                <a:latin typeface="+mn-lt"/>
                <a:ea typeface="+mn-ea"/>
                <a:cs typeface="+mn-cs"/>
              </a:rPr>
              <a:t>自身的想像力，來綜合判斷完工後的實際樣態。但往往在工程完成後，發現與當初的想像有相當大的落差，造成設計師及</a:t>
            </a:r>
            <a:r>
              <a:rPr lang="zh-TW" altLang="en-US" sz="900" kern="1200" dirty="0" smtClean="0">
                <a:solidFill>
                  <a:schemeClr val="tx1"/>
                </a:solidFill>
                <a:effectLst/>
                <a:latin typeface="+mn-lt"/>
                <a:ea typeface="+mn-ea"/>
                <a:cs typeface="+mn-cs"/>
              </a:rPr>
              <a:t>客戶</a:t>
            </a:r>
            <a:r>
              <a:rPr lang="zh-TW" altLang="zh-TW" sz="900" kern="1200" dirty="0" smtClean="0">
                <a:solidFill>
                  <a:schemeClr val="tx1"/>
                </a:solidFill>
                <a:effectLst/>
                <a:latin typeface="+mn-lt"/>
                <a:ea typeface="+mn-ea"/>
                <a:cs typeface="+mn-cs"/>
              </a:rPr>
              <a:t>雙方的困擾，嚴重的話甚至產生法律糾紛。</a:t>
            </a:r>
          </a:p>
          <a:p>
            <a:r>
              <a:rPr lang="zh-TW" altLang="zh-TW" sz="900" kern="1200" dirty="0" smtClean="0">
                <a:solidFill>
                  <a:schemeClr val="tx1"/>
                </a:solidFill>
                <a:effectLst/>
                <a:latin typeface="+mn-lt"/>
                <a:ea typeface="+mn-ea"/>
                <a:cs typeface="+mn-cs"/>
              </a:rPr>
              <a:t>因此室內設計業也一直不斷的進步，不斷尋求新的設計表達方式，過程中有</a:t>
            </a:r>
            <a:r>
              <a:rPr lang="zh-TW" altLang="en-US" sz="900" kern="1200" dirty="0" smtClean="0">
                <a:solidFill>
                  <a:schemeClr val="tx1"/>
                </a:solidFill>
                <a:effectLst/>
                <a:latin typeface="+mn-lt"/>
                <a:ea typeface="+mn-ea"/>
                <a:cs typeface="+mn-cs"/>
              </a:rPr>
              <a:t>再</a:t>
            </a:r>
            <a:r>
              <a:rPr lang="en-US" altLang="zh-TW" sz="900" kern="1200" dirty="0" smtClean="0">
                <a:solidFill>
                  <a:schemeClr val="tx1"/>
                </a:solidFill>
                <a:effectLst/>
                <a:latin typeface="+mn-lt"/>
                <a:ea typeface="+mn-ea"/>
                <a:cs typeface="+mn-cs"/>
              </a:rPr>
              <a:t>2D</a:t>
            </a:r>
            <a:r>
              <a:rPr lang="zh-TW" altLang="en-US" sz="900" kern="1200" dirty="0" smtClean="0">
                <a:solidFill>
                  <a:schemeClr val="tx1"/>
                </a:solidFill>
                <a:effectLst/>
                <a:latin typeface="+mn-lt"/>
                <a:ea typeface="+mn-ea"/>
                <a:cs typeface="+mn-cs"/>
              </a:rPr>
              <a:t>加入</a:t>
            </a:r>
            <a:r>
              <a:rPr lang="zh-TW" altLang="zh-TW" sz="900" kern="1200" dirty="0" smtClean="0">
                <a:solidFill>
                  <a:schemeClr val="tx1"/>
                </a:solidFill>
                <a:effectLst/>
                <a:latin typeface="+mn-lt"/>
                <a:ea typeface="+mn-ea"/>
                <a:cs typeface="+mn-cs"/>
              </a:rPr>
              <a:t>合成影像，到現在三維模型的展現，也稱作</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模型</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草圖</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，而至今也有大量的繪圖軟體能讓輕鬆地生成</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模型，像是網路上非常火紅的線上建模</a:t>
            </a:r>
            <a:r>
              <a:rPr lang="zh-TW" altLang="zh-TW" sz="900" kern="1200" dirty="0" smtClean="0">
                <a:solidFill>
                  <a:schemeClr val="tx1"/>
                </a:solidFill>
                <a:effectLst/>
                <a:latin typeface="+mn-lt"/>
                <a:ea typeface="+mn-ea"/>
                <a:cs typeface="+mn-cs"/>
              </a:rPr>
              <a:t>工具</a:t>
            </a:r>
            <a:r>
              <a:rPr lang="en-US" altLang="zh-TW" sz="900" kern="1200" dirty="0" err="1" smtClean="0">
                <a:solidFill>
                  <a:schemeClr val="tx1"/>
                </a:solidFill>
                <a:effectLst/>
                <a:latin typeface="+mn-lt"/>
                <a:ea typeface="+mn-ea"/>
                <a:cs typeface="+mn-cs"/>
              </a:rPr>
              <a:t>SketchUp</a:t>
            </a:r>
            <a:r>
              <a:rPr lang="zh-TW" altLang="en-US" sz="900" kern="1200" dirty="0" smtClean="0">
                <a:solidFill>
                  <a:schemeClr val="tx1"/>
                </a:solidFill>
                <a:effectLst/>
                <a:latin typeface="+mn-lt"/>
                <a:ea typeface="+mn-ea"/>
                <a:cs typeface="+mn-cs"/>
              </a:rPr>
              <a:t>、</a:t>
            </a:r>
            <a:r>
              <a:rPr lang="en-US" altLang="zh-TW" sz="900" kern="1200" dirty="0" smtClean="0">
                <a:solidFill>
                  <a:schemeClr val="tx1"/>
                </a:solidFill>
                <a:effectLst/>
                <a:latin typeface="+mn-lt"/>
                <a:ea typeface="+mn-ea"/>
                <a:cs typeface="+mn-cs"/>
              </a:rPr>
              <a:t>3DsMax</a:t>
            </a:r>
            <a:r>
              <a:rPr lang="zh-TW" altLang="zh-TW" sz="900" kern="1200" dirty="0" smtClean="0">
                <a:solidFill>
                  <a:schemeClr val="tx1"/>
                </a:solidFill>
                <a:effectLst/>
                <a:latin typeface="+mn-lt"/>
                <a:ea typeface="+mn-ea"/>
                <a:cs typeface="+mn-cs"/>
              </a:rPr>
              <a:t>等等</a:t>
            </a:r>
            <a:r>
              <a:rPr lang="zh-TW" altLang="zh-TW" sz="900" kern="1200" dirty="0" smtClean="0">
                <a:solidFill>
                  <a:schemeClr val="tx1"/>
                </a:solidFill>
                <a:effectLst/>
                <a:latin typeface="+mn-lt"/>
                <a:ea typeface="+mn-ea"/>
                <a:cs typeface="+mn-cs"/>
              </a:rPr>
              <a:t>，而</a:t>
            </a:r>
            <a:r>
              <a:rPr lang="zh-TW" altLang="en-US" sz="900" kern="1200" dirty="0" smtClean="0">
                <a:solidFill>
                  <a:schemeClr val="tx1"/>
                </a:solidFill>
                <a:effectLst/>
                <a:latin typeface="+mn-lt"/>
                <a:ea typeface="+mn-ea"/>
                <a:cs typeface="+mn-cs"/>
              </a:rPr>
              <a:t>市面上生產</a:t>
            </a:r>
            <a:r>
              <a:rPr lang="zh-TW" altLang="zh-TW" sz="900" kern="1200" dirty="0" smtClean="0">
                <a:solidFill>
                  <a:schemeClr val="tx1"/>
                </a:solidFill>
                <a:effectLst/>
                <a:latin typeface="+mn-lt"/>
                <a:ea typeface="+mn-ea"/>
                <a:cs typeface="+mn-cs"/>
              </a:rPr>
              <a:t>出大量的</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建模工具也讓我們能夠了解三維模型有多麼重要。</a:t>
            </a:r>
          </a:p>
          <a:p>
            <a:r>
              <a:rPr lang="zh-TW" altLang="zh-TW" sz="900" kern="1200" dirty="0" smtClean="0">
                <a:solidFill>
                  <a:schemeClr val="tx1"/>
                </a:solidFill>
                <a:effectLst/>
                <a:latin typeface="+mn-lt"/>
                <a:ea typeface="+mn-ea"/>
                <a:cs typeface="+mn-cs"/>
              </a:rPr>
              <a:t>也因為</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建模的出現，也解決了許多在裝潢前設計師與客戶之間的認知差異，這些認知差異也能順利地在裝潢前順利解決，避免商業糾紛。</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148582871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60</a:t>
            </a:fld>
            <a:endParaRPr lang="zh-CN" altLang="en-US"/>
          </a:p>
        </p:txBody>
      </p:sp>
    </p:spTree>
    <p:extLst>
      <p:ext uri="{BB962C8B-B14F-4D97-AF65-F5344CB8AC3E}">
        <p14:creationId xmlns:p14="http://schemas.microsoft.com/office/powerpoint/2010/main" val="337432386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61</a:t>
            </a:fld>
            <a:endParaRPr lang="zh-CN" altLang="en-US"/>
          </a:p>
        </p:txBody>
      </p:sp>
    </p:spTree>
    <p:extLst>
      <p:ext uri="{BB962C8B-B14F-4D97-AF65-F5344CB8AC3E}">
        <p14:creationId xmlns:p14="http://schemas.microsoft.com/office/powerpoint/2010/main" val="311619682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zh-TW" altLang="en-US" dirty="0" smtClean="0"/>
              <a:t>可以發現到實驗 </a:t>
            </a:r>
            <a:r>
              <a:rPr lang="en-US" altLang="zh-TW" dirty="0" smtClean="0"/>
              <a:t>4 </a:t>
            </a:r>
            <a:r>
              <a:rPr lang="zh-TW" altLang="en-US" dirty="0" smtClean="0"/>
              <a:t>的實驗結果已將閩式建築的特徵 呈現得相當到位，而此次生成的遮罩中，在建築物的屋頂也有了燕尾的特徵。在實驗 </a:t>
            </a:r>
            <a:r>
              <a:rPr lang="en-US" altLang="zh-TW" dirty="0" smtClean="0"/>
              <a:t>5 </a:t>
            </a:r>
            <a:r>
              <a:rPr lang="zh-TW" altLang="en-US" dirty="0" smtClean="0"/>
              <a:t>的時候，中上圖黃色圓圈處和中下圖的遮罩上的屋脊已經開始生成出多餘的燕尾了，右 圖實驗 </a:t>
            </a:r>
            <a:r>
              <a:rPr lang="en-US" altLang="zh-TW" dirty="0" smtClean="0"/>
              <a:t>6 </a:t>
            </a:r>
            <a:r>
              <a:rPr lang="zh-TW" altLang="en-US" dirty="0" smtClean="0"/>
              <a:t>時也是如此。由本結果來看，我認為這次的訓練只要達到實驗 </a:t>
            </a:r>
            <a:r>
              <a:rPr lang="en-US" altLang="zh-TW" dirty="0" smtClean="0"/>
              <a:t>4 </a:t>
            </a:r>
            <a:r>
              <a:rPr lang="zh-TW" altLang="en-US" dirty="0" smtClean="0"/>
              <a:t>的 </a:t>
            </a:r>
            <a:r>
              <a:rPr lang="en-US" altLang="zh-TW" dirty="0" smtClean="0"/>
              <a:t>200 epochs</a:t>
            </a:r>
            <a:r>
              <a:rPr lang="zh-TW" altLang="en-US" dirty="0" smtClean="0"/>
              <a:t>， 就已足夠將一些明顯的閩式建築特徵呈現於結果當中。 </a:t>
            </a: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62</a:t>
            </a:fld>
            <a:endParaRPr lang="zh-CN" altLang="en-US"/>
          </a:p>
        </p:txBody>
      </p:sp>
    </p:spTree>
    <p:extLst>
      <p:ext uri="{BB962C8B-B14F-4D97-AF65-F5344CB8AC3E}">
        <p14:creationId xmlns:p14="http://schemas.microsoft.com/office/powerpoint/2010/main" val="375283022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smtClean="0"/>
              <a:t>兩個都表現不錯，但各有優缺點，</a:t>
            </a:r>
            <a:r>
              <a:rPr lang="en-US" altLang="zh-TW" dirty="0" err="1" smtClean="0"/>
              <a:t>InstaGAN</a:t>
            </a:r>
            <a:r>
              <a:rPr lang="zh-TW" altLang="en-US" dirty="0" smtClean="0"/>
              <a:t>產生出的圖片較為模糊，但較能夠把建築特徵生成出來，</a:t>
            </a:r>
            <a:r>
              <a:rPr lang="en-US" altLang="zh-TW" dirty="0" err="1" smtClean="0"/>
              <a:t>CycleGAN</a:t>
            </a:r>
            <a:r>
              <a:rPr lang="zh-TW" altLang="en-US" dirty="0" smtClean="0"/>
              <a:t>較為清晰，但紅圈的特徵卻完全沒有出現</a:t>
            </a:r>
            <a:endParaRPr lang="en-US" altLang="zh-TW" dirty="0" smtClean="0"/>
          </a:p>
          <a:p>
            <a:r>
              <a:rPr lang="zh-TW" altLang="en-US" dirty="0" smtClean="0"/>
              <a:t>綜上所述，如果是在需要清晰 影像的情況下，實驗 </a:t>
            </a:r>
            <a:r>
              <a:rPr lang="en-US" altLang="zh-TW" dirty="0" smtClean="0"/>
              <a:t>2 </a:t>
            </a:r>
            <a:r>
              <a:rPr lang="zh-TW" altLang="en-US" dirty="0" smtClean="0"/>
              <a:t>的方法會是較為推薦的做法；而在需要完整的將特徵呈現且清晰 度的需求又沒那麼高的情形之下，實驗 </a:t>
            </a:r>
            <a:r>
              <a:rPr lang="en-US" altLang="zh-TW" dirty="0" smtClean="0"/>
              <a:t>4 </a:t>
            </a:r>
            <a:r>
              <a:rPr lang="zh-TW" altLang="en-US" dirty="0" smtClean="0"/>
              <a:t>的方法將能夠達到更為符合需求的結果</a:t>
            </a: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63</a:t>
            </a:fld>
            <a:endParaRPr lang="zh-CN" altLang="en-US"/>
          </a:p>
        </p:txBody>
      </p:sp>
    </p:spTree>
    <p:extLst>
      <p:ext uri="{BB962C8B-B14F-4D97-AF65-F5344CB8AC3E}">
        <p14:creationId xmlns:p14="http://schemas.microsoft.com/office/powerpoint/2010/main" val="78575367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64</a:t>
            </a:fld>
            <a:endParaRPr lang="zh-CN" altLang="en-US"/>
          </a:p>
        </p:txBody>
      </p:sp>
    </p:spTree>
    <p:extLst>
      <p:ext uri="{BB962C8B-B14F-4D97-AF65-F5344CB8AC3E}">
        <p14:creationId xmlns:p14="http://schemas.microsoft.com/office/powerpoint/2010/main" val="183825517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65</a:t>
            </a:fld>
            <a:endParaRPr lang="zh-CN" altLang="en-US"/>
          </a:p>
        </p:txBody>
      </p:sp>
    </p:spTree>
    <p:extLst>
      <p:ext uri="{BB962C8B-B14F-4D97-AF65-F5344CB8AC3E}">
        <p14:creationId xmlns:p14="http://schemas.microsoft.com/office/powerpoint/2010/main" val="313092892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66</a:t>
            </a:fld>
            <a:endParaRPr lang="zh-CN" altLang="en-US"/>
          </a:p>
        </p:txBody>
      </p:sp>
    </p:spTree>
    <p:extLst>
      <p:ext uri="{BB962C8B-B14F-4D97-AF65-F5344CB8AC3E}">
        <p14:creationId xmlns:p14="http://schemas.microsoft.com/office/powerpoint/2010/main" val="30197883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首先將原圖片切成數小塊，也將風格圖切成數小塊，再將原圖的數小塊丟入產生器訓練，生成出的圖片再與風格圖一同丟入鑑別器做訓練，經重複訓練後，再用拼圖的方式完成影像。</a:t>
            </a:r>
          </a:p>
          <a:p>
            <a:r>
              <a:rPr lang="zh-TW" altLang="zh-TW" sz="900" kern="1200" dirty="0" smtClean="0">
                <a:solidFill>
                  <a:schemeClr val="tx1"/>
                </a:solidFill>
                <a:effectLst/>
                <a:latin typeface="+mn-lt"/>
                <a:ea typeface="+mn-ea"/>
                <a:cs typeface="+mn-cs"/>
              </a:rPr>
              <a:t>概念為分治法</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此概念為將一個大困難問題簡化成兩個或多個相同的子問題來作解決，就如同將大張原圖裁切成多張小塊</a:t>
            </a:r>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67</a:t>
            </a:fld>
            <a:endParaRPr lang="zh-CN" altLang="en-US"/>
          </a:p>
        </p:txBody>
      </p:sp>
    </p:spTree>
    <p:extLst>
      <p:ext uri="{BB962C8B-B14F-4D97-AF65-F5344CB8AC3E}">
        <p14:creationId xmlns:p14="http://schemas.microsoft.com/office/powerpoint/2010/main" val="389576341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zh-TW" altLang="en-US" sz="900" dirty="0" smtClean="0"/>
              <a:t>裁切方式</a:t>
            </a:r>
            <a:r>
              <a:rPr lang="en-US" altLang="zh-TW" sz="900" dirty="0" smtClean="0"/>
              <a:t>:</a:t>
            </a:r>
            <a:r>
              <a:rPr lang="zh-TW" altLang="en-US" sz="900" dirty="0" smtClean="0"/>
              <a:t>將原圖</a:t>
            </a:r>
            <a:r>
              <a:rPr lang="en-US" altLang="zh-TW" sz="900" dirty="0" smtClean="0"/>
              <a:t>800</a:t>
            </a:r>
            <a:r>
              <a:rPr lang="zh-TW" altLang="en-US" sz="900" dirty="0" smtClean="0"/>
              <a:t>*</a:t>
            </a:r>
            <a:r>
              <a:rPr lang="en-US" altLang="zh-TW" sz="900" dirty="0" smtClean="0"/>
              <a:t>600</a:t>
            </a:r>
            <a:r>
              <a:rPr lang="zh-TW" altLang="en-US" sz="900" dirty="0" smtClean="0"/>
              <a:t>裁切為每張</a:t>
            </a:r>
            <a:r>
              <a:rPr lang="en-US" altLang="zh-TW" sz="900" dirty="0" smtClean="0"/>
              <a:t>80</a:t>
            </a:r>
            <a:r>
              <a:rPr lang="zh-TW" altLang="en-US" sz="900" dirty="0" smtClean="0"/>
              <a:t>*</a:t>
            </a:r>
            <a:r>
              <a:rPr lang="en-US" altLang="zh-TW" sz="900" dirty="0" smtClean="0"/>
              <a:t>80</a:t>
            </a:r>
            <a:r>
              <a:rPr lang="zh-TW" altLang="en-US" sz="900" dirty="0" smtClean="0"/>
              <a:t>的影像，每</a:t>
            </a:r>
            <a:r>
              <a:rPr lang="en-US" altLang="zh-TW" sz="900" dirty="0" smtClean="0"/>
              <a:t>20</a:t>
            </a:r>
            <a:r>
              <a:rPr lang="zh-TW" altLang="en-US" sz="900" dirty="0" smtClean="0"/>
              <a:t>像素進行裁切</a:t>
            </a:r>
            <a:endParaRPr lang="en-US" altLang="zh-TW" sz="900" dirty="0" smtClean="0"/>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68</a:t>
            </a:fld>
            <a:endParaRPr lang="zh-CN" altLang="en-US"/>
          </a:p>
        </p:txBody>
      </p:sp>
    </p:spTree>
    <p:extLst>
      <p:ext uri="{BB962C8B-B14F-4D97-AF65-F5344CB8AC3E}">
        <p14:creationId xmlns:p14="http://schemas.microsoft.com/office/powerpoint/2010/main" val="153880371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69</a:t>
            </a:fld>
            <a:endParaRPr lang="zh-CN" altLang="en-US"/>
          </a:p>
        </p:txBody>
      </p:sp>
    </p:spTree>
    <p:extLst>
      <p:ext uri="{BB962C8B-B14F-4D97-AF65-F5344CB8AC3E}">
        <p14:creationId xmlns:p14="http://schemas.microsoft.com/office/powerpoint/2010/main" val="7737644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再來是我的研究動機，許多時候，在房子裝潢之前，客戶總有想要預先看到自己房子的真實樣貌之需求，而一般而言，在裝潢前能看到最真實的房間照片能透過</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模型來幫助，或者將</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模型渲染成</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擬真圖，但渲染時需添加不同的參數，若想渲染出非常完美的</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擬真圖渲染的時間也需花費大量時間以及技術需求，且渲染出一張完美的擬真圖可能就需要數小時以上，或者參數調整有誤差也會導致渲染時間過長或是渲染出來的效果不盡理想，若想看到</a:t>
            </a:r>
            <a:r>
              <a:rPr lang="zh-TW" altLang="en-US" sz="900" kern="1200" dirty="0" smtClean="0">
                <a:solidFill>
                  <a:schemeClr val="tx1"/>
                </a:solidFill>
                <a:effectLst/>
                <a:latin typeface="+mn-lt"/>
                <a:ea typeface="+mn-ea"/>
                <a:cs typeface="+mn-cs"/>
              </a:rPr>
              <a:t>更</a:t>
            </a:r>
            <a:r>
              <a:rPr lang="zh-TW" altLang="zh-TW" sz="900" kern="1200" dirty="0" smtClean="0">
                <a:solidFill>
                  <a:schemeClr val="tx1"/>
                </a:solidFill>
                <a:effectLst/>
                <a:latin typeface="+mn-lt"/>
                <a:ea typeface="+mn-ea"/>
                <a:cs typeface="+mn-cs"/>
              </a:rPr>
              <a:t>真實照片卻只能透過</a:t>
            </a:r>
            <a:r>
              <a:rPr lang="en-US" altLang="zh-TW" sz="900" kern="1200" dirty="0" err="1" smtClean="0">
                <a:solidFill>
                  <a:schemeClr val="tx1"/>
                </a:solidFill>
                <a:effectLst/>
                <a:latin typeface="+mn-lt"/>
                <a:ea typeface="+mn-ea"/>
                <a:cs typeface="+mn-cs"/>
              </a:rPr>
              <a:t>photoshop</a:t>
            </a:r>
            <a:r>
              <a:rPr lang="zh-TW" altLang="zh-TW" sz="900" kern="1200" dirty="0" smtClean="0">
                <a:solidFill>
                  <a:schemeClr val="tx1"/>
                </a:solidFill>
                <a:effectLst/>
                <a:latin typeface="+mn-lt"/>
                <a:ea typeface="+mn-ea"/>
                <a:cs typeface="+mn-cs"/>
              </a:rPr>
              <a:t>等合成軟體來完成，需花費大量時間精力。</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29495260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70</a:t>
            </a:fld>
            <a:endParaRPr lang="zh-CN" altLang="en-US"/>
          </a:p>
        </p:txBody>
      </p:sp>
    </p:spTree>
    <p:extLst>
      <p:ext uri="{BB962C8B-B14F-4D97-AF65-F5344CB8AC3E}">
        <p14:creationId xmlns:p14="http://schemas.microsoft.com/office/powerpoint/2010/main" val="282426708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zh-TW" altLang="en-US" sz="900" dirty="0" smtClean="0"/>
              <a:t>創建與原圖相同的空矩陣，將轉換後的小圖片放入空矩陣進行重組，位置與裁切時相同，重組後即為最後結果圖</a:t>
            </a:r>
            <a:endParaRPr lang="en-US" altLang="zh-TW" sz="900" dirty="0" smtClean="0"/>
          </a:p>
          <a:p>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71</a:t>
            </a:fld>
            <a:endParaRPr lang="zh-CN" altLang="en-US"/>
          </a:p>
        </p:txBody>
      </p:sp>
    </p:spTree>
    <p:extLst>
      <p:ext uri="{BB962C8B-B14F-4D97-AF65-F5344CB8AC3E}">
        <p14:creationId xmlns:p14="http://schemas.microsoft.com/office/powerpoint/2010/main" val="277836048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觀察再研究前先進行分群會發生什麼事情，因為擔心</a:t>
            </a:r>
            <a:r>
              <a:rPr lang="en-US" altLang="zh-TW" sz="900" kern="1200" dirty="0" smtClean="0">
                <a:solidFill>
                  <a:schemeClr val="tx1"/>
                </a:solidFill>
                <a:effectLst/>
                <a:latin typeface="+mn-lt"/>
                <a:ea typeface="+mn-ea"/>
                <a:cs typeface="+mn-cs"/>
              </a:rPr>
              <a:t>GAN</a:t>
            </a:r>
            <a:r>
              <a:rPr lang="zh-TW" altLang="zh-TW" sz="900" kern="1200" dirty="0" smtClean="0">
                <a:solidFill>
                  <a:schemeClr val="tx1"/>
                </a:solidFill>
                <a:effectLst/>
                <a:latin typeface="+mn-lt"/>
                <a:ea typeface="+mn-ea"/>
                <a:cs typeface="+mn-cs"/>
              </a:rPr>
              <a:t>中是透過亂數去隨機抓取進行學習，但風格樣試圖與原圖若相差太遠，產生的結果就會崩壞，因此再訓練前額外加入分群方法，再進行隨機抓取的時候都抓到相近的圖片來改善此問題。</a:t>
            </a:r>
          </a:p>
          <a:p>
            <a:r>
              <a:rPr lang="zh-TW" altLang="zh-TW" sz="900" kern="1200" dirty="0" smtClean="0">
                <a:solidFill>
                  <a:schemeClr val="tx1"/>
                </a:solidFill>
                <a:effectLst/>
                <a:latin typeface="+mn-lt"/>
                <a:ea typeface="+mn-ea"/>
                <a:cs typeface="+mn-cs"/>
              </a:rPr>
              <a:t>但實驗結果發現事前分群會讓圖片出現一格一格的小塊圖樣，導致結構線條消失，無法讓結構保留下來，因此研究不採用分群的方式</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72</a:t>
            </a:fld>
            <a:endParaRPr lang="zh-CN" altLang="en-US"/>
          </a:p>
        </p:txBody>
      </p:sp>
    </p:spTree>
    <p:extLst>
      <p:ext uri="{BB962C8B-B14F-4D97-AF65-F5344CB8AC3E}">
        <p14:creationId xmlns:p14="http://schemas.microsoft.com/office/powerpoint/2010/main" val="279893573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sz="900" kern="1200" dirty="0" smtClean="0">
                <a:solidFill>
                  <a:schemeClr val="tx1"/>
                </a:solidFill>
                <a:effectLst/>
                <a:latin typeface="+mn-lt"/>
                <a:ea typeface="+mn-ea"/>
                <a:cs typeface="+mn-cs"/>
              </a:rPr>
              <a:t>可以看出風格轉換相當成功</a:t>
            </a:r>
            <a:endParaRPr lang="zh-TW" altLang="zh-TW" sz="9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73</a:t>
            </a:fld>
            <a:endParaRPr lang="zh-CN" altLang="en-US"/>
          </a:p>
        </p:txBody>
      </p:sp>
    </p:spTree>
    <p:extLst>
      <p:ext uri="{BB962C8B-B14F-4D97-AF65-F5344CB8AC3E}">
        <p14:creationId xmlns:p14="http://schemas.microsoft.com/office/powerpoint/2010/main" val="15646795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smtClean="0"/>
              <a:t>線條等細節非常流暢，沒有特別突兀的地方，反觀其他人提出的方法紋理線條不連貫，右下角顏色也與原圖相差許多</a:t>
            </a:r>
            <a:endParaRPr lang="zh-TW"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74</a:t>
            </a:fld>
            <a:endParaRPr lang="zh-CN" altLang="en-US"/>
          </a:p>
        </p:txBody>
      </p:sp>
    </p:spTree>
    <p:extLst>
      <p:ext uri="{BB962C8B-B14F-4D97-AF65-F5344CB8AC3E}">
        <p14:creationId xmlns:p14="http://schemas.microsoft.com/office/powerpoint/2010/main" val="261318081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75</a:t>
            </a:fld>
            <a:endParaRPr lang="zh-CN" altLang="en-US"/>
          </a:p>
        </p:txBody>
      </p:sp>
    </p:spTree>
    <p:extLst>
      <p:ext uri="{BB962C8B-B14F-4D97-AF65-F5344CB8AC3E}">
        <p14:creationId xmlns:p14="http://schemas.microsoft.com/office/powerpoint/2010/main" val="304820102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76</a:t>
            </a:fld>
            <a:endParaRPr lang="zh-CN" altLang="en-US"/>
          </a:p>
        </p:txBody>
      </p:sp>
    </p:spTree>
    <p:extLst>
      <p:ext uri="{BB962C8B-B14F-4D97-AF65-F5344CB8AC3E}">
        <p14:creationId xmlns:p14="http://schemas.microsoft.com/office/powerpoint/2010/main" val="3878379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隨著時間的發展，近年來人工智慧的技術可以做到的事情已經越來越多，其中在圖像轉換這部分，已經有可以做到將建築三維立面圖像轉換為真實的照片如圖</a:t>
            </a:r>
            <a:r>
              <a:rPr lang="en-US" altLang="zh-TW" sz="900" kern="1200" dirty="0" smtClean="0">
                <a:solidFill>
                  <a:schemeClr val="tx1"/>
                </a:solidFill>
                <a:effectLst/>
                <a:latin typeface="+mn-lt"/>
                <a:ea typeface="+mn-ea"/>
                <a:cs typeface="+mn-cs"/>
              </a:rPr>
              <a:t>1-1</a:t>
            </a:r>
            <a:r>
              <a:rPr lang="zh-TW" altLang="zh-TW" sz="900" kern="1200" dirty="0" smtClean="0">
                <a:solidFill>
                  <a:schemeClr val="tx1"/>
                </a:solidFill>
                <a:effectLst/>
                <a:latin typeface="+mn-lt"/>
                <a:ea typeface="+mn-ea"/>
                <a:cs typeface="+mn-cs"/>
              </a:rPr>
              <a:t>，但市面上卻鮮少有對室內設計進行的研究，如果可以運用這項技術，將室內設計中的三維模型轉換為真實照片，不僅能解決三維模型渲染成</a:t>
            </a:r>
            <a:r>
              <a:rPr lang="en-US" altLang="zh-TW" sz="900" kern="1200" dirty="0" smtClean="0">
                <a:solidFill>
                  <a:schemeClr val="tx1"/>
                </a:solidFill>
                <a:effectLst/>
                <a:latin typeface="+mn-lt"/>
                <a:ea typeface="+mn-ea"/>
                <a:cs typeface="+mn-cs"/>
              </a:rPr>
              <a:t>3D</a:t>
            </a:r>
            <a:r>
              <a:rPr lang="zh-TW" altLang="zh-TW" sz="900" kern="1200" dirty="0" smtClean="0">
                <a:solidFill>
                  <a:schemeClr val="tx1"/>
                </a:solidFill>
                <a:effectLst/>
                <a:latin typeface="+mn-lt"/>
                <a:ea typeface="+mn-ea"/>
                <a:cs typeface="+mn-cs"/>
              </a:rPr>
              <a:t>擬真圖所需要花費的時間成本及設計師技術需求，也讓客戶在裝潢前能夠看到的最真實照片由</a:t>
            </a:r>
            <a:r>
              <a:rPr lang="en-US" altLang="zh-TW" sz="900" kern="1200" dirty="0" smtClean="0">
                <a:solidFill>
                  <a:schemeClr val="tx1"/>
                </a:solidFill>
                <a:effectLst/>
                <a:latin typeface="+mn-lt"/>
                <a:ea typeface="+mn-ea"/>
                <a:cs typeface="+mn-cs"/>
              </a:rPr>
              <a:t>3D</a:t>
            </a:r>
            <a:r>
              <a:rPr lang="zh-TW" altLang="en-US" sz="900" kern="1200" dirty="0" smtClean="0">
                <a:solidFill>
                  <a:schemeClr val="tx1"/>
                </a:solidFill>
                <a:effectLst/>
                <a:latin typeface="+mn-lt"/>
                <a:ea typeface="+mn-ea"/>
                <a:cs typeface="+mn-cs"/>
              </a:rPr>
              <a:t>擬真</a:t>
            </a:r>
            <a:r>
              <a:rPr lang="zh-TW" altLang="zh-TW" sz="900" kern="1200" dirty="0" smtClean="0">
                <a:solidFill>
                  <a:schemeClr val="tx1"/>
                </a:solidFill>
                <a:effectLst/>
                <a:latin typeface="+mn-lt"/>
                <a:ea typeface="+mn-ea"/>
                <a:cs typeface="+mn-cs"/>
              </a:rPr>
              <a:t>圖突破為真實照片的樣貌。</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13126183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zh-TW" sz="900" kern="1200" dirty="0" smtClean="0">
                <a:solidFill>
                  <a:schemeClr val="tx1"/>
                </a:solidFill>
                <a:effectLst/>
                <a:latin typeface="+mn-lt"/>
                <a:ea typeface="+mn-ea"/>
                <a:cs typeface="+mn-cs"/>
              </a:rPr>
              <a:t>因此本研究想以生成對抗網路</a:t>
            </a:r>
            <a:r>
              <a:rPr lang="en-US" altLang="zh-TW" sz="900" kern="1200" dirty="0" smtClean="0">
                <a:solidFill>
                  <a:schemeClr val="tx1"/>
                </a:solidFill>
                <a:effectLst/>
                <a:latin typeface="+mn-lt"/>
                <a:ea typeface="+mn-ea"/>
                <a:cs typeface="+mn-cs"/>
              </a:rPr>
              <a:t>(Generative Adversarial Network)</a:t>
            </a:r>
            <a:r>
              <a:rPr lang="zh-TW" altLang="zh-TW" sz="900" kern="1200" dirty="0" smtClean="0">
                <a:solidFill>
                  <a:schemeClr val="tx1"/>
                </a:solidFill>
                <a:effectLst/>
                <a:latin typeface="+mn-lt"/>
                <a:ea typeface="+mn-ea"/>
                <a:cs typeface="+mn-cs"/>
              </a:rPr>
              <a:t>來解決上述問題，分別蒐集三維模型以及對應的真實照片進行網路的訓練。生成對抗網路由</a:t>
            </a:r>
            <a:r>
              <a:rPr lang="en-US" altLang="zh-TW" sz="900" kern="1200" dirty="0" smtClean="0">
                <a:solidFill>
                  <a:schemeClr val="tx1"/>
                </a:solidFill>
                <a:effectLst/>
                <a:latin typeface="+mn-lt"/>
                <a:ea typeface="+mn-ea"/>
                <a:cs typeface="+mn-cs"/>
              </a:rPr>
              <a:t>Ian J. </a:t>
            </a:r>
            <a:r>
              <a:rPr lang="en-US" altLang="zh-TW" sz="900" kern="1200" dirty="0" err="1" smtClean="0">
                <a:solidFill>
                  <a:schemeClr val="tx1"/>
                </a:solidFill>
                <a:effectLst/>
                <a:latin typeface="+mn-lt"/>
                <a:ea typeface="+mn-ea"/>
                <a:cs typeface="+mn-cs"/>
              </a:rPr>
              <a:t>Goodfellow</a:t>
            </a:r>
            <a:r>
              <a:rPr lang="zh-TW" altLang="zh-TW" sz="900" kern="1200" dirty="0" smtClean="0">
                <a:solidFill>
                  <a:schemeClr val="tx1"/>
                </a:solidFill>
                <a:effectLst/>
                <a:latin typeface="+mn-lt"/>
                <a:ea typeface="+mn-ea"/>
                <a:cs typeface="+mn-cs"/>
              </a:rPr>
              <a:t>等人於</a:t>
            </a:r>
            <a:r>
              <a:rPr lang="en-US" altLang="zh-TW" sz="900" kern="1200" dirty="0" smtClean="0">
                <a:solidFill>
                  <a:schemeClr val="tx1"/>
                </a:solidFill>
                <a:effectLst/>
                <a:latin typeface="+mn-lt"/>
                <a:ea typeface="+mn-ea"/>
                <a:cs typeface="+mn-cs"/>
              </a:rPr>
              <a:t>2014</a:t>
            </a:r>
            <a:r>
              <a:rPr lang="zh-TW" altLang="zh-TW" sz="900" kern="1200" dirty="0" smtClean="0">
                <a:solidFill>
                  <a:schemeClr val="tx1"/>
                </a:solidFill>
                <a:effectLst/>
                <a:latin typeface="+mn-lt"/>
                <a:ea typeface="+mn-ea"/>
                <a:cs typeface="+mn-cs"/>
              </a:rPr>
              <a:t>年所提出。為兩個神經網路之間的戰爭，分別為生成器</a:t>
            </a:r>
            <a:r>
              <a:rPr lang="en-US" altLang="zh-TW" sz="900" kern="1200" dirty="0" smtClean="0">
                <a:solidFill>
                  <a:schemeClr val="tx1"/>
                </a:solidFill>
                <a:effectLst/>
                <a:latin typeface="+mn-lt"/>
                <a:ea typeface="+mn-ea"/>
                <a:cs typeface="+mn-cs"/>
              </a:rPr>
              <a:t>(Generator)</a:t>
            </a:r>
            <a:r>
              <a:rPr lang="zh-TW" altLang="zh-TW" sz="900" kern="1200" dirty="0" smtClean="0">
                <a:solidFill>
                  <a:schemeClr val="tx1"/>
                </a:solidFill>
                <a:effectLst/>
                <a:latin typeface="+mn-lt"/>
                <a:ea typeface="+mn-ea"/>
                <a:cs typeface="+mn-cs"/>
              </a:rPr>
              <a:t>與判別器</a:t>
            </a:r>
            <a:r>
              <a:rPr lang="en-US" altLang="zh-TW" sz="900" kern="1200" dirty="0" smtClean="0">
                <a:solidFill>
                  <a:schemeClr val="tx1"/>
                </a:solidFill>
                <a:effectLst/>
                <a:latin typeface="+mn-lt"/>
                <a:ea typeface="+mn-ea"/>
                <a:cs typeface="+mn-cs"/>
              </a:rPr>
              <a:t>(Discriminator)</a:t>
            </a:r>
            <a:r>
              <a:rPr lang="zh-TW" altLang="zh-TW" sz="900" kern="1200" dirty="0" smtClean="0">
                <a:solidFill>
                  <a:schemeClr val="tx1"/>
                </a:solidFill>
                <a:effectLst/>
                <a:latin typeface="+mn-lt"/>
                <a:ea typeface="+mn-ea"/>
                <a:cs typeface="+mn-cs"/>
              </a:rPr>
              <a:t>，生成器利用現有</a:t>
            </a:r>
            <a:r>
              <a:rPr lang="zh-TW" altLang="en-US" sz="900" kern="1200" dirty="0" smtClean="0">
                <a:solidFill>
                  <a:schemeClr val="tx1"/>
                </a:solidFill>
                <a:effectLst/>
                <a:latin typeface="+mn-lt"/>
                <a:ea typeface="+mn-ea"/>
                <a:cs typeface="+mn-cs"/>
              </a:rPr>
              <a:t>圖片資料</a:t>
            </a:r>
            <a:r>
              <a:rPr lang="zh-TW" altLang="zh-TW" sz="900" kern="1200" dirty="0" smtClean="0">
                <a:solidFill>
                  <a:schemeClr val="tx1"/>
                </a:solidFill>
                <a:effectLst/>
                <a:latin typeface="+mn-lt"/>
                <a:ea typeface="+mn-ea"/>
                <a:cs typeface="+mn-cs"/>
              </a:rPr>
              <a:t>來生成新的假圖片</a:t>
            </a:r>
            <a:r>
              <a:rPr lang="zh-TW" altLang="en-US" sz="900" kern="1200" dirty="0" smtClean="0">
                <a:solidFill>
                  <a:schemeClr val="tx1"/>
                </a:solidFill>
                <a:effectLst/>
                <a:latin typeface="+mn-lt"/>
                <a:ea typeface="+mn-ea"/>
                <a:cs typeface="+mn-cs"/>
              </a:rPr>
              <a:t>接著輸入至判別氣</a:t>
            </a:r>
            <a:r>
              <a:rPr lang="zh-TW" altLang="zh-TW" sz="900" kern="1200" dirty="0" smtClean="0">
                <a:solidFill>
                  <a:schemeClr val="tx1"/>
                </a:solidFill>
                <a:effectLst/>
                <a:latin typeface="+mn-lt"/>
                <a:ea typeface="+mn-ea"/>
                <a:cs typeface="+mn-cs"/>
              </a:rPr>
              <a:t>，以欺騙判別器</a:t>
            </a:r>
            <a:r>
              <a:rPr lang="en-US" altLang="zh-TW" sz="900" kern="1200" dirty="0" smtClean="0">
                <a:solidFill>
                  <a:schemeClr val="tx1"/>
                </a:solidFill>
                <a:effectLst/>
                <a:latin typeface="+mn-lt"/>
                <a:ea typeface="+mn-ea"/>
                <a:cs typeface="+mn-cs"/>
              </a:rPr>
              <a:t>;</a:t>
            </a:r>
            <a:r>
              <a:rPr lang="zh-TW" altLang="zh-TW" sz="900" kern="1200" dirty="0" smtClean="0">
                <a:solidFill>
                  <a:schemeClr val="tx1"/>
                </a:solidFill>
                <a:effectLst/>
                <a:latin typeface="+mn-lt"/>
                <a:ea typeface="+mn-ea"/>
                <a:cs typeface="+mn-cs"/>
              </a:rPr>
              <a:t>判別器必須分辨出</a:t>
            </a:r>
            <a:r>
              <a:rPr lang="zh-TW" altLang="en-US" sz="900" kern="1200" dirty="0" smtClean="0">
                <a:solidFill>
                  <a:schemeClr val="tx1"/>
                </a:solidFill>
                <a:effectLst/>
                <a:latin typeface="+mn-lt"/>
                <a:ea typeface="+mn-ea"/>
                <a:cs typeface="+mn-cs"/>
              </a:rPr>
              <a:t>輸入的</a:t>
            </a:r>
            <a:r>
              <a:rPr lang="zh-TW" altLang="zh-TW" sz="900" kern="1200" dirty="0" smtClean="0">
                <a:solidFill>
                  <a:schemeClr val="tx1"/>
                </a:solidFill>
                <a:effectLst/>
                <a:latin typeface="+mn-lt"/>
                <a:ea typeface="+mn-ea"/>
                <a:cs typeface="+mn-cs"/>
              </a:rPr>
              <a:t>圖片是否為原圖片還是生成器生成出來的假圖片，並給予回饋。接著不斷循環此過程，在過程中兩邊皆會改進並增強自己的方法，</a:t>
            </a:r>
            <a:r>
              <a:rPr lang="zh-TW" altLang="en-US" sz="900" kern="1200" dirty="0" smtClean="0">
                <a:solidFill>
                  <a:schemeClr val="tx1"/>
                </a:solidFill>
                <a:effectLst/>
                <a:latin typeface="+mn-lt"/>
                <a:ea typeface="+mn-ea"/>
                <a:cs typeface="+mn-cs"/>
              </a:rPr>
              <a:t>直到生成器生成出來的圖片跟真的圖片有</a:t>
            </a:r>
            <a:r>
              <a:rPr lang="en-US" altLang="zh-TW" sz="900" kern="1200" dirty="0" smtClean="0">
                <a:solidFill>
                  <a:schemeClr val="tx1"/>
                </a:solidFill>
                <a:effectLst/>
                <a:latin typeface="+mn-lt"/>
                <a:ea typeface="+mn-ea"/>
                <a:cs typeface="+mn-cs"/>
              </a:rPr>
              <a:t>87%</a:t>
            </a:r>
            <a:r>
              <a:rPr lang="zh-TW" altLang="en-US" sz="900" kern="1200" dirty="0" smtClean="0">
                <a:solidFill>
                  <a:schemeClr val="tx1"/>
                </a:solidFill>
                <a:effectLst/>
                <a:latin typeface="+mn-lt"/>
                <a:ea typeface="+mn-ea"/>
                <a:cs typeface="+mn-cs"/>
              </a:rPr>
              <a:t>像</a:t>
            </a:r>
            <a:endParaRPr lang="zh-TW" altLang="zh-TW" sz="9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384717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2021/12/25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0" y="273843"/>
            <a:ext cx="7886700" cy="4358879"/>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t>2021/12/25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7" y="1282304"/>
            <a:ext cx="7886700" cy="2139553"/>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7"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4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2021/12/25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369218"/>
            <a:ext cx="3886200" cy="32635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29150" y="1369218"/>
            <a:ext cx="3886200" cy="32635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t>2021/12/25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90080" y="1333829"/>
            <a:ext cx="3655181" cy="617934"/>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400"/>
            </a:lvl4pPr>
            <a:lvl5pPr marL="1371600" indent="0">
              <a:buNone/>
              <a:defRPr sz="1400"/>
            </a:lvl5pPr>
            <a:lvl6pPr marL="1714500" indent="0">
              <a:buNone/>
              <a:defRPr sz="1400"/>
            </a:lvl6pPr>
            <a:lvl7pPr marL="2057400" indent="0">
              <a:buNone/>
              <a:defRPr sz="1400"/>
            </a:lvl7pPr>
            <a:lvl8pPr marL="2400300" indent="0">
              <a:buNone/>
              <a:defRPr sz="1400"/>
            </a:lvl8pPr>
            <a:lvl9pPr marL="2743200" indent="0">
              <a:buNone/>
              <a:defRPr sz="1400"/>
            </a:lvl9pPr>
          </a:lstStyle>
          <a:p>
            <a:pPr lvl="0"/>
            <a:r>
              <a:rPr lang="zh-CN" altLang="en-US" smtClean="0"/>
              <a:t>单击此处编辑母版文本样式</a:t>
            </a:r>
          </a:p>
        </p:txBody>
      </p:sp>
      <p:sp>
        <p:nvSpPr>
          <p:cNvPr id="4" name="内容占位符 3"/>
          <p:cNvSpPr>
            <a:spLocks noGrp="1"/>
          </p:cNvSpPr>
          <p:nvPr>
            <p:ph sz="half" idx="2"/>
          </p:nvPr>
        </p:nvSpPr>
        <p:spPr>
          <a:xfrm>
            <a:off x="890080" y="1999034"/>
            <a:ext cx="3655181" cy="264321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92704" y="1333829"/>
            <a:ext cx="3673182" cy="617934"/>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400"/>
            </a:lvl4pPr>
            <a:lvl5pPr marL="1371600" indent="0">
              <a:buNone/>
              <a:defRPr sz="1400"/>
            </a:lvl5pPr>
            <a:lvl6pPr marL="1714500" indent="0">
              <a:buNone/>
              <a:defRPr sz="1400"/>
            </a:lvl6pPr>
            <a:lvl7pPr marL="2057400" indent="0">
              <a:buNone/>
              <a:defRPr sz="1400"/>
            </a:lvl7pPr>
            <a:lvl8pPr marL="2400300" indent="0">
              <a:buNone/>
              <a:defRPr sz="1400"/>
            </a:lvl8pPr>
            <a:lvl9pPr marL="2743200" indent="0">
              <a:buNone/>
              <a:defRPr sz="1400"/>
            </a:lvl9pPr>
          </a:lstStyle>
          <a:p>
            <a:pPr lvl="0"/>
            <a:r>
              <a:rPr lang="zh-CN" altLang="en-US" smtClean="0"/>
              <a:t>单击此处编辑母版文本样式</a:t>
            </a:r>
          </a:p>
        </p:txBody>
      </p:sp>
      <p:sp>
        <p:nvSpPr>
          <p:cNvPr id="6" name="内容占位符 5"/>
          <p:cNvSpPr>
            <a:spLocks noGrp="1"/>
          </p:cNvSpPr>
          <p:nvPr>
            <p:ph sz="quarter" idx="4"/>
          </p:nvPr>
        </p:nvSpPr>
        <p:spPr>
          <a:xfrm>
            <a:off x="4692704" y="1999034"/>
            <a:ext cx="3673182" cy="264321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t>2021/12/25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t>2021/12/25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2021/12/25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3124012" cy="120015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342900"/>
            <a:ext cx="4629150" cy="4052888"/>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1543050"/>
            <a:ext cx="3124012" cy="2858691"/>
          </a:xfrm>
        </p:spPr>
        <p:txBody>
          <a:bodyPr/>
          <a:lstStyle>
            <a:lvl1pPr marL="0" indent="0">
              <a:buNone/>
              <a:defRPr sz="1500"/>
            </a:lvl1pPr>
            <a:lvl2pPr marL="342900" indent="0">
              <a:buNone/>
              <a:defRPr sz="1400"/>
            </a:lvl2pPr>
            <a:lvl3pPr marL="685800" indent="0">
              <a:buNone/>
              <a:defRPr sz="1200"/>
            </a:lvl3pPr>
            <a:lvl4pPr marL="1028700" indent="0">
              <a:buNone/>
              <a:defRPr sz="1100"/>
            </a:lvl4pPr>
            <a:lvl5pPr marL="1371600" indent="0">
              <a:buNone/>
              <a:defRPr sz="1100"/>
            </a:lvl5pPr>
            <a:lvl6pPr marL="1714500" indent="0">
              <a:buNone/>
              <a:defRPr sz="1100"/>
            </a:lvl6pPr>
            <a:lvl7pPr marL="2057400" indent="0">
              <a:buNone/>
              <a:defRPr sz="1100"/>
            </a:lvl7pPr>
            <a:lvl8pPr marL="2400300" indent="0">
              <a:buNone/>
              <a:defRPr sz="1100"/>
            </a:lvl8pPr>
            <a:lvl9pPr marL="2743200" indent="0">
              <a:buNone/>
              <a:defRPr sz="11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2021/12/25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3"/>
            <a:ext cx="1971675" cy="4358879"/>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273843"/>
            <a:ext cx="5800725" cy="4358879"/>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2021/12/25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68580" tIns="34290" rIns="68580" bIns="3429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369218"/>
            <a:ext cx="7886700" cy="3263504"/>
          </a:xfrm>
          <a:prstGeom prst="rect">
            <a:avLst/>
          </a:prstGeom>
        </p:spPr>
        <p:txBody>
          <a:bodyPr vert="horz" lIns="68580" tIns="34290" rIns="68580" bIns="3429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4767263"/>
            <a:ext cx="2057400" cy="273844"/>
          </a:xfrm>
          <a:prstGeom prst="rect">
            <a:avLst/>
          </a:prstGeom>
        </p:spPr>
        <p:txBody>
          <a:bodyPr vert="horz" lIns="68580" tIns="34290" rIns="68580" bIns="34290" rtlCol="0" anchor="ctr"/>
          <a:lstStyle>
            <a:lvl1pPr algn="l">
              <a:defRPr sz="900">
                <a:solidFill>
                  <a:schemeClr val="tx1">
                    <a:tint val="75000"/>
                  </a:schemeClr>
                </a:solidFill>
              </a:defRPr>
            </a:lvl1pPr>
          </a:lstStyle>
          <a:p>
            <a:fld id="{82F288E0-7875-42C4-84C8-98DBBD3BF4D2}" type="datetimeFigureOut">
              <a:rPr lang="zh-CN" altLang="en-US" smtClean="0"/>
              <a:t>2021/12/25</a:t>
            </a:fld>
            <a:endParaRPr lang="zh-CN" altLang="en-US"/>
          </a:p>
        </p:txBody>
      </p:sp>
      <p:sp>
        <p:nvSpPr>
          <p:cNvPr id="5" name="页脚占位符 4"/>
          <p:cNvSpPr>
            <a:spLocks noGrp="1"/>
          </p:cNvSpPr>
          <p:nvPr>
            <p:ph type="ftr" sz="quarter" idx="3"/>
          </p:nvPr>
        </p:nvSpPr>
        <p:spPr>
          <a:xfrm>
            <a:off x="3028950" y="4767263"/>
            <a:ext cx="3086100" cy="273844"/>
          </a:xfrm>
          <a:prstGeom prst="rect">
            <a:avLst/>
          </a:prstGeom>
        </p:spPr>
        <p:txBody>
          <a:bodyPr vert="horz" lIns="68580" tIns="34290" rIns="68580" bIns="3429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68580" tIns="34290" rIns="68580" bIns="34290" rtlCol="0" anchor="ctr"/>
          <a:lstStyle>
            <a:lvl1pPr algn="r">
              <a:defRPr sz="900">
                <a:solidFill>
                  <a:schemeClr val="tx1">
                    <a:tint val="75000"/>
                  </a:schemeClr>
                </a:solidFill>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iming>
    <p:tnLst>
      <p:par>
        <p:cTn id="1" dur="indefinite" restart="never" nodeType="tmRoot"/>
      </p:par>
    </p:tnLst>
  </p:timing>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9pPr>
    </p:bodyStyle>
    <p:other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1.jp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23.jp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59.xml"/><Relationship Id="rId1" Type="http://schemas.openxmlformats.org/officeDocument/2006/relationships/slideLayout" Target="../slideLayouts/slideLayout2.xml"/><Relationship Id="rId4" Type="http://schemas.openxmlformats.org/officeDocument/2006/relationships/image" Target="../media/image30.jp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72.xml"/><Relationship Id="rId1" Type="http://schemas.openxmlformats.org/officeDocument/2006/relationships/slideLayout" Target="../slideLayouts/slideLayout2.xml"/><Relationship Id="rId5" Type="http://schemas.openxmlformats.org/officeDocument/2006/relationships/image" Target="../media/image38.jpg"/><Relationship Id="rId4" Type="http://schemas.openxmlformats.org/officeDocument/2006/relationships/image" Target="../media/image37.jpg"/></Relationships>
</file>

<file path=ppt/slides/_rels/slide73.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文本框 6"/>
          <p:cNvSpPr txBox="1"/>
          <p:nvPr/>
        </p:nvSpPr>
        <p:spPr>
          <a:xfrm>
            <a:off x="3404509" y="1642649"/>
            <a:ext cx="5340191" cy="1300356"/>
          </a:xfrm>
          <a:prstGeom prst="rect">
            <a:avLst/>
          </a:prstGeom>
          <a:noFill/>
        </p:spPr>
        <p:txBody>
          <a:bodyPr wrap="square" lIns="68580" tIns="34290" rIns="68580" bIns="34290" rtlCol="0">
            <a:spAutoFit/>
          </a:bodyPr>
          <a:lstStyle/>
          <a:p>
            <a:pPr algn="ctr"/>
            <a:r>
              <a:rPr lang="zh-TW" altLang="en-US" sz="2400" dirty="0" smtClean="0">
                <a:solidFill>
                  <a:srgbClr val="1C4885"/>
                </a:solidFill>
                <a:latin typeface="FZZhengHeiS-DB-GB" panose="02000000000000000000" pitchFamily="2" charset="0"/>
                <a:ea typeface="FZZhengHeiS-DB-GB" panose="02000000000000000000" pitchFamily="2" charset="0"/>
              </a:rPr>
              <a:t>以生成對抗網路為基礎將室內設計三維模型轉換之研究</a:t>
            </a:r>
            <a:endParaRPr lang="en-US" altLang="zh-TW" sz="2400" dirty="0" smtClean="0">
              <a:solidFill>
                <a:srgbClr val="1C4885"/>
              </a:solidFill>
              <a:latin typeface="FZZhengHeiS-DB-GB" panose="02000000000000000000" pitchFamily="2" charset="0"/>
              <a:ea typeface="FZZhengHeiS-DB-GB" panose="02000000000000000000" pitchFamily="2" charset="0"/>
            </a:endParaRPr>
          </a:p>
          <a:p>
            <a:pPr algn="ctr"/>
            <a:r>
              <a:rPr lang="en-US" altLang="zh-TW" sz="1600" dirty="0">
                <a:solidFill>
                  <a:srgbClr val="1C4885"/>
                </a:solidFill>
                <a:latin typeface="FZZhengHeiS-DB-GB" panose="02000000000000000000" pitchFamily="2" charset="0"/>
                <a:ea typeface="FZZhengHeiS-DB-GB" panose="02000000000000000000" pitchFamily="2" charset="0"/>
              </a:rPr>
              <a:t>Research on Converting 3D Model of Interior Design Based on GAN</a:t>
            </a:r>
          </a:p>
        </p:txBody>
      </p:sp>
      <p:sp>
        <p:nvSpPr>
          <p:cNvPr id="3075" name="文本框 3074"/>
          <p:cNvSpPr txBox="1"/>
          <p:nvPr/>
        </p:nvSpPr>
        <p:spPr>
          <a:xfrm>
            <a:off x="4965520" y="3331362"/>
            <a:ext cx="3461808" cy="715581"/>
          </a:xfrm>
          <a:prstGeom prst="rect">
            <a:avLst/>
          </a:prstGeom>
          <a:noFill/>
          <a:ln w="9525">
            <a:noFill/>
            <a:miter/>
          </a:ln>
          <a:effectLst/>
        </p:spPr>
        <p:txBody>
          <a:bodyPr vert="horz" wrap="square" lIns="68580" tIns="34290" rIns="68580" bIns="34290" anchor="t">
            <a:spAutoFit/>
          </a:bodyPr>
          <a:lstStyle/>
          <a:p>
            <a:pPr lvl="0" eaLnBrk="0" hangingPunct="0"/>
            <a:r>
              <a:rPr lang="zh-TW" altLang="en-US" dirty="0" smtClean="0">
                <a:solidFill>
                  <a:schemeClr val="tx1">
                    <a:lumMod val="75000"/>
                    <a:lumOff val="25000"/>
                  </a:schemeClr>
                </a:solidFill>
                <a:cs typeface="+mn-ea"/>
                <a:sym typeface="+mn-lt"/>
              </a:rPr>
              <a:t>研究生</a:t>
            </a:r>
            <a:r>
              <a:rPr lang="zh-TW" altLang="en-US" dirty="0">
                <a:solidFill>
                  <a:schemeClr val="tx1">
                    <a:lumMod val="75000"/>
                    <a:lumOff val="25000"/>
                  </a:schemeClr>
                </a:solidFill>
                <a:cs typeface="+mn-ea"/>
                <a:sym typeface="+mn-lt"/>
              </a:rPr>
              <a:t>：</a:t>
            </a:r>
            <a:r>
              <a:rPr lang="zh-TW" altLang="en-US" dirty="0" smtClean="0">
                <a:solidFill>
                  <a:schemeClr val="tx1">
                    <a:lumMod val="75000"/>
                    <a:lumOff val="25000"/>
                  </a:schemeClr>
                </a:solidFill>
                <a:cs typeface="+mn-ea"/>
                <a:sym typeface="+mn-lt"/>
              </a:rPr>
              <a:t>李承諺</a:t>
            </a:r>
            <a:endParaRPr lang="en-US" altLang="zh-TW" dirty="0" smtClean="0">
              <a:solidFill>
                <a:schemeClr val="tx1">
                  <a:lumMod val="75000"/>
                  <a:lumOff val="25000"/>
                </a:schemeClr>
              </a:solidFill>
              <a:cs typeface="+mn-ea"/>
              <a:sym typeface="+mn-lt"/>
            </a:endParaRPr>
          </a:p>
          <a:p>
            <a:pPr lvl="0" eaLnBrk="0" hangingPunct="0"/>
            <a:endParaRPr lang="en-US" altLang="zh-TW" dirty="0" smtClean="0">
              <a:solidFill>
                <a:schemeClr val="tx1">
                  <a:lumMod val="75000"/>
                  <a:lumOff val="25000"/>
                </a:schemeClr>
              </a:solidFill>
              <a:cs typeface="+mn-ea"/>
              <a:sym typeface="+mn-lt"/>
            </a:endParaRPr>
          </a:p>
          <a:p>
            <a:pPr lvl="0" eaLnBrk="0" hangingPunct="0"/>
            <a:r>
              <a:rPr lang="zh-TW" altLang="en-US" dirty="0">
                <a:solidFill>
                  <a:schemeClr val="tx1">
                    <a:lumMod val="75000"/>
                    <a:lumOff val="25000"/>
                  </a:schemeClr>
                </a:solidFill>
                <a:cs typeface="+mn-ea"/>
                <a:sym typeface="+mn-lt"/>
              </a:rPr>
              <a:t>指導</a:t>
            </a:r>
            <a:r>
              <a:rPr lang="zh-TW" altLang="en-US" dirty="0" smtClean="0">
                <a:solidFill>
                  <a:schemeClr val="tx1">
                    <a:lumMod val="75000"/>
                    <a:lumOff val="25000"/>
                  </a:schemeClr>
                </a:solidFill>
                <a:cs typeface="+mn-ea"/>
                <a:sym typeface="+mn-lt"/>
              </a:rPr>
              <a:t>教授</a:t>
            </a:r>
            <a:r>
              <a:rPr lang="zh-TW" altLang="en-US" dirty="0">
                <a:solidFill>
                  <a:schemeClr val="tx1">
                    <a:lumMod val="75000"/>
                    <a:lumOff val="25000"/>
                  </a:schemeClr>
                </a:solidFill>
                <a:cs typeface="+mn-ea"/>
                <a:sym typeface="+mn-lt"/>
              </a:rPr>
              <a:t>：</a:t>
            </a:r>
            <a:r>
              <a:rPr lang="zh-TW" altLang="en-US" dirty="0" smtClean="0">
                <a:solidFill>
                  <a:schemeClr val="tx1">
                    <a:lumMod val="75000"/>
                    <a:lumOff val="25000"/>
                  </a:schemeClr>
                </a:solidFill>
                <a:cs typeface="+mn-ea"/>
                <a:sym typeface="+mn-lt"/>
              </a:rPr>
              <a:t>廖秀莉 </a:t>
            </a:r>
            <a:r>
              <a:rPr lang="zh-TW" altLang="en-US" sz="1200" dirty="0" smtClean="0">
                <a:solidFill>
                  <a:schemeClr val="tx1">
                    <a:lumMod val="75000"/>
                    <a:lumOff val="25000"/>
                  </a:schemeClr>
                </a:solidFill>
                <a:cs typeface="+mn-ea"/>
                <a:sym typeface="+mn-lt"/>
              </a:rPr>
              <a:t>教授</a:t>
            </a:r>
            <a:endParaRPr lang="zh-CN" altLang="en-US" sz="1200" dirty="0">
              <a:solidFill>
                <a:schemeClr val="tx1">
                  <a:lumMod val="75000"/>
                  <a:lumOff val="25000"/>
                </a:schemeClr>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4" name="TextBox 13"/>
          <p:cNvSpPr txBox="1"/>
          <p:nvPr/>
        </p:nvSpPr>
        <p:spPr>
          <a:xfrm>
            <a:off x="880177" y="1102714"/>
            <a:ext cx="7162740" cy="246221"/>
          </a:xfrm>
          <a:prstGeom prst="rect">
            <a:avLst/>
          </a:prstGeom>
          <a:noFill/>
          <a:ln w="9525">
            <a:noFill/>
            <a:miter/>
          </a:ln>
        </p:spPr>
        <p:txBody>
          <a:bodyPr wrap="square" lIns="0" tIns="0" rIns="0" bIns="0">
            <a:spAutoFit/>
          </a:bodyPr>
          <a:lstStyle/>
          <a:p>
            <a:r>
              <a:rPr lang="zh-TW" altLang="en-US" sz="1600" dirty="0"/>
              <a:t>三維</a:t>
            </a:r>
            <a:r>
              <a:rPr lang="zh-TW" altLang="en-US" sz="1600" dirty="0" smtClean="0"/>
              <a:t>模型</a:t>
            </a:r>
            <a:r>
              <a:rPr lang="en-US" altLang="zh-TW" sz="1600" dirty="0" smtClean="0"/>
              <a:t>(</a:t>
            </a:r>
            <a:r>
              <a:rPr lang="zh-TW" altLang="en-US" sz="1600" dirty="0" smtClean="0"/>
              <a:t>左</a:t>
            </a:r>
            <a:r>
              <a:rPr lang="en-US" altLang="zh-TW" sz="1600" dirty="0" smtClean="0"/>
              <a:t>)</a:t>
            </a:r>
            <a:r>
              <a:rPr lang="zh-TW" altLang="en-US" sz="1600" dirty="0" smtClean="0"/>
              <a:t>，真實照片</a:t>
            </a:r>
            <a:r>
              <a:rPr lang="en-US" altLang="zh-TW" sz="1600" dirty="0" smtClean="0"/>
              <a:t>(</a:t>
            </a:r>
            <a:r>
              <a:rPr lang="zh-TW" altLang="en-US" sz="1600" smtClean="0"/>
              <a:t>右</a:t>
            </a:r>
            <a:r>
              <a:rPr lang="en-US" altLang="zh-TW" sz="1600" smtClean="0"/>
              <a:t>)</a:t>
            </a:r>
            <a:endParaRPr lang="zh-TW" altLang="zh-TW" sz="1600" dirty="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研究動機</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4" name="圖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1892" y="1921079"/>
            <a:ext cx="4085036" cy="2231391"/>
          </a:xfrm>
          <a:prstGeom prst="rect">
            <a:avLst/>
          </a:prstGeom>
        </p:spPr>
      </p:pic>
      <p:pic>
        <p:nvPicPr>
          <p:cNvPr id="2" name="圖片 1"/>
          <p:cNvPicPr>
            <a:picLocks/>
          </p:cNvPicPr>
          <p:nvPr/>
        </p:nvPicPr>
        <p:blipFill>
          <a:blip r:embed="rId4">
            <a:extLst>
              <a:ext uri="{28A0092B-C50C-407E-A947-70E740481C1C}">
                <a14:useLocalDpi xmlns:a14="http://schemas.microsoft.com/office/drawing/2010/main" val="0"/>
              </a:ext>
            </a:extLst>
          </a:blip>
          <a:stretch>
            <a:fillRect/>
          </a:stretch>
        </p:blipFill>
        <p:spPr>
          <a:xfrm>
            <a:off x="4709545" y="1921079"/>
            <a:ext cx="4086000" cy="2232000"/>
          </a:xfrm>
          <a:prstGeom prst="rect">
            <a:avLst/>
          </a:prstGeom>
        </p:spPr>
      </p:pic>
    </p:spTree>
    <p:extLst>
      <p:ext uri="{BB962C8B-B14F-4D97-AF65-F5344CB8AC3E}">
        <p14:creationId xmlns:p14="http://schemas.microsoft.com/office/powerpoint/2010/main" val="190928049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6" y="2417583"/>
            <a:ext cx="4757225"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訓練前進行</a:t>
            </a:r>
            <a:r>
              <a:rPr lang="zh-TW" altLang="en-US" sz="2000" b="1" dirty="0" smtClean="0">
                <a:solidFill>
                  <a:srgbClr val="1B4367"/>
                </a:solidFill>
                <a:cs typeface="+mn-ea"/>
                <a:sym typeface="+mn-lt"/>
              </a:rPr>
              <a:t>語義分割</a:t>
            </a:r>
            <a:endParaRPr lang="zh-CN" altLang="en-US" sz="2000" b="1" dirty="0">
              <a:solidFill>
                <a:srgbClr val="1B4367"/>
              </a:solidFill>
              <a:cs typeface="+mn-ea"/>
              <a:sym typeface="+mn-lt"/>
            </a:endParaRPr>
          </a:p>
        </p:txBody>
      </p:sp>
      <p:sp>
        <p:nvSpPr>
          <p:cNvPr id="20494" name="TextBox 13"/>
          <p:cNvSpPr txBox="1"/>
          <p:nvPr/>
        </p:nvSpPr>
        <p:spPr>
          <a:xfrm>
            <a:off x="871787" y="2818977"/>
            <a:ext cx="7162740" cy="492443"/>
          </a:xfrm>
          <a:prstGeom prst="rect">
            <a:avLst/>
          </a:prstGeom>
          <a:noFill/>
          <a:ln w="9525">
            <a:noFill/>
            <a:miter/>
          </a:ln>
        </p:spPr>
        <p:txBody>
          <a:bodyPr wrap="square" lIns="0" tIns="0" rIns="0" bIns="0">
            <a:spAutoFit/>
          </a:bodyPr>
          <a:lstStyle/>
          <a:p>
            <a:r>
              <a:rPr lang="zh-TW" altLang="en-US" sz="1600" dirty="0" smtClean="0"/>
              <a:t>室內房間會存在許多家具輪廓，透過</a:t>
            </a:r>
            <a:r>
              <a:rPr lang="zh-TW" altLang="en-US" sz="1600" dirty="0" smtClean="0"/>
              <a:t>語義分割抓取</a:t>
            </a:r>
            <a:r>
              <a:rPr lang="zh-TW" altLang="en-US" sz="1600" dirty="0" smtClean="0"/>
              <a:t>前景一同訓練</a:t>
            </a:r>
            <a:r>
              <a:rPr lang="zh-TW" altLang="en-US" sz="1600" dirty="0" smtClean="0"/>
              <a:t>避免</a:t>
            </a:r>
            <a:r>
              <a:rPr lang="zh-TW" altLang="en-US" sz="1600" dirty="0" smtClean="0"/>
              <a:t>細節的丟失，著名</a:t>
            </a:r>
            <a:r>
              <a:rPr lang="zh-TW" altLang="en-US" sz="1600" dirty="0" smtClean="0"/>
              <a:t>語</a:t>
            </a:r>
            <a:r>
              <a:rPr lang="zh-TW" altLang="en-US" sz="1600" dirty="0"/>
              <a:t>義</a:t>
            </a:r>
            <a:r>
              <a:rPr lang="zh-TW" altLang="en-US" sz="1600" dirty="0" smtClean="0"/>
              <a:t>分割</a:t>
            </a:r>
            <a:r>
              <a:rPr lang="zh-TW" altLang="en-US" sz="1600" dirty="0" smtClean="0"/>
              <a:t>架構如</a:t>
            </a:r>
            <a:r>
              <a:rPr lang="en-US" altLang="zh-TW" sz="1600" dirty="0" smtClean="0"/>
              <a:t>:</a:t>
            </a:r>
            <a:r>
              <a:rPr lang="en-US" altLang="zh-TW" sz="1600" dirty="0" err="1" smtClean="0"/>
              <a:t>FastFCN</a:t>
            </a:r>
            <a:r>
              <a:rPr lang="zh-TW" altLang="en-US" sz="1600" dirty="0" smtClean="0"/>
              <a:t>、</a:t>
            </a:r>
            <a:r>
              <a:rPr lang="en-US" altLang="zh-TW" sz="1600" dirty="0" smtClean="0"/>
              <a:t>U-Net</a:t>
            </a:r>
            <a:endParaRPr lang="zh-TW" altLang="zh-TW" sz="1600" dirty="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a:t>
            </a:r>
            <a:r>
              <a:rPr lang="zh-TW" altLang="en-US" sz="1700" b="1" dirty="0">
                <a:solidFill>
                  <a:srgbClr val="1B4367"/>
                </a:solidFill>
                <a:cs typeface="+mn-ea"/>
                <a:sym typeface="+mn-lt"/>
              </a:rPr>
              <a:t>動機</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9" name="TextBox 13"/>
          <p:cNvSpPr txBox="1"/>
          <p:nvPr/>
        </p:nvSpPr>
        <p:spPr>
          <a:xfrm>
            <a:off x="871787" y="1231932"/>
            <a:ext cx="4757225"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加入影像濾波層增強</a:t>
            </a:r>
            <a:r>
              <a:rPr lang="en-US" altLang="zh-TW" sz="2000" b="1" dirty="0" smtClean="0">
                <a:solidFill>
                  <a:srgbClr val="1B4367"/>
                </a:solidFill>
                <a:cs typeface="+mn-ea"/>
                <a:sym typeface="+mn-lt"/>
              </a:rPr>
              <a:t>pix2pix</a:t>
            </a:r>
            <a:endParaRPr lang="zh-CN" altLang="en-US" sz="2000" b="1" dirty="0">
              <a:solidFill>
                <a:srgbClr val="1B4367"/>
              </a:solidFill>
              <a:cs typeface="+mn-ea"/>
              <a:sym typeface="+mn-lt"/>
            </a:endParaRPr>
          </a:p>
        </p:txBody>
      </p:sp>
      <p:sp>
        <p:nvSpPr>
          <p:cNvPr id="10" name="TextBox 13"/>
          <p:cNvSpPr txBox="1"/>
          <p:nvPr/>
        </p:nvSpPr>
        <p:spPr>
          <a:xfrm>
            <a:off x="871788" y="1633326"/>
            <a:ext cx="7162740" cy="492443"/>
          </a:xfrm>
          <a:prstGeom prst="rect">
            <a:avLst/>
          </a:prstGeom>
          <a:noFill/>
          <a:ln w="9525">
            <a:noFill/>
            <a:miter/>
          </a:ln>
        </p:spPr>
        <p:txBody>
          <a:bodyPr wrap="square" lIns="0" tIns="0" rIns="0" bIns="0">
            <a:spAutoFit/>
          </a:bodyPr>
          <a:lstStyle/>
          <a:p>
            <a:r>
              <a:rPr lang="zh-TW" altLang="en-US" sz="1600" dirty="0" smtClean="0"/>
              <a:t>影像濾波層</a:t>
            </a:r>
            <a:r>
              <a:rPr lang="en-US" altLang="zh-TW" sz="1600" dirty="0" smtClean="0"/>
              <a:t>(</a:t>
            </a:r>
            <a:r>
              <a:rPr lang="en-US" altLang="zh-TW" sz="1600" dirty="0"/>
              <a:t>Guided Image Filter</a:t>
            </a:r>
            <a:r>
              <a:rPr lang="en-US" altLang="zh-TW" sz="1600" dirty="0" smtClean="0"/>
              <a:t>)</a:t>
            </a:r>
            <a:r>
              <a:rPr lang="zh-TW" altLang="en-US" sz="1600" dirty="0" smtClean="0"/>
              <a:t>能將影像平滑化，避免雜訊的出現，透過增強內核能達到增強細節的效果</a:t>
            </a:r>
            <a:endParaRPr lang="zh-TW" altLang="zh-TW" sz="1600" dirty="0"/>
          </a:p>
        </p:txBody>
      </p:sp>
    </p:spTree>
    <p:extLst>
      <p:ext uri="{BB962C8B-B14F-4D97-AF65-F5344CB8AC3E}">
        <p14:creationId xmlns:p14="http://schemas.microsoft.com/office/powerpoint/2010/main" val="352239610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研究目的</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8" name="TextBox 13"/>
          <p:cNvSpPr txBox="1"/>
          <p:nvPr/>
        </p:nvSpPr>
        <p:spPr>
          <a:xfrm>
            <a:off x="774479" y="1256218"/>
            <a:ext cx="7784306" cy="923330"/>
          </a:xfrm>
          <a:prstGeom prst="rect">
            <a:avLst/>
          </a:prstGeom>
          <a:noFill/>
          <a:ln w="9525">
            <a:noFill/>
            <a:miter/>
          </a:ln>
        </p:spPr>
        <p:txBody>
          <a:bodyPr wrap="square" lIns="0" tIns="0" rIns="0" bIns="0">
            <a:spAutoFit/>
          </a:bodyPr>
          <a:lstStyle/>
          <a:p>
            <a:r>
              <a:rPr lang="zh-TW" altLang="zh-TW" sz="2000" dirty="0"/>
              <a:t>最後希望透過本研究訓練出來的模型，能夠快速地將三維模型轉換為真實照片，解決時間、技術以及金錢問題以滿足客戶需求，讓沒有設計能力的人也能得到所需的照片。</a:t>
            </a:r>
          </a:p>
        </p:txBody>
      </p:sp>
    </p:spTree>
    <p:extLst>
      <p:ext uri="{BB962C8B-B14F-4D97-AF65-F5344CB8AC3E}">
        <p14:creationId xmlns:p14="http://schemas.microsoft.com/office/powerpoint/2010/main" val="53495402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研究問題</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8" name="TextBox 13"/>
          <p:cNvSpPr txBox="1"/>
          <p:nvPr/>
        </p:nvSpPr>
        <p:spPr>
          <a:xfrm>
            <a:off x="774479" y="1256218"/>
            <a:ext cx="7784306" cy="1384995"/>
          </a:xfrm>
          <a:prstGeom prst="rect">
            <a:avLst/>
          </a:prstGeom>
          <a:noFill/>
          <a:ln w="9525">
            <a:noFill/>
            <a:miter/>
          </a:ln>
        </p:spPr>
        <p:txBody>
          <a:bodyPr wrap="square" lIns="0" tIns="0" rIns="0" bIns="0">
            <a:spAutoFit/>
          </a:bodyPr>
          <a:lstStyle/>
          <a:p>
            <a:pPr>
              <a:lnSpc>
                <a:spcPct val="150000"/>
              </a:lnSpc>
            </a:pPr>
            <a:r>
              <a:rPr lang="en-US" altLang="zh-TW" sz="2000" dirty="0" smtClean="0"/>
              <a:t>A.</a:t>
            </a:r>
            <a:r>
              <a:rPr lang="zh-TW" altLang="en-US" sz="2000" dirty="0"/>
              <a:t>訓練</a:t>
            </a:r>
            <a:r>
              <a:rPr lang="zh-TW" altLang="en-US" sz="2000" dirty="0" smtClean="0"/>
              <a:t>前加入</a:t>
            </a:r>
            <a:r>
              <a:rPr lang="zh-TW" altLang="en-US" sz="2000" dirty="0" smtClean="0"/>
              <a:t>語義分割</a:t>
            </a:r>
            <a:r>
              <a:rPr lang="zh-TW" altLang="en-US" sz="2000" dirty="0" smtClean="0"/>
              <a:t>，增強輪廓，觀察是否訓練結果</a:t>
            </a:r>
            <a:endParaRPr lang="en-US" altLang="zh-TW" sz="2000" dirty="0" smtClean="0"/>
          </a:p>
          <a:p>
            <a:pPr>
              <a:lnSpc>
                <a:spcPct val="150000"/>
              </a:lnSpc>
            </a:pPr>
            <a:r>
              <a:rPr lang="en-US" altLang="zh-TW" sz="2000" dirty="0" smtClean="0"/>
              <a:t>B</a:t>
            </a:r>
            <a:r>
              <a:rPr lang="en-US" altLang="zh-TW" sz="2000" dirty="0" smtClean="0"/>
              <a:t>.</a:t>
            </a:r>
            <a:r>
              <a:rPr lang="zh-TW" altLang="en-US" sz="2000" dirty="0" smtClean="0"/>
              <a:t>在</a:t>
            </a:r>
            <a:r>
              <a:rPr lang="zh-TW" altLang="en-US" sz="2000" dirty="0"/>
              <a:t>生成對抗網路</a:t>
            </a:r>
            <a:r>
              <a:rPr lang="zh-TW" altLang="en-US" sz="2000" dirty="0" smtClean="0"/>
              <a:t>加入</a:t>
            </a:r>
            <a:r>
              <a:rPr lang="zh-TW" altLang="en-US" sz="2000" dirty="0"/>
              <a:t>影像</a:t>
            </a:r>
            <a:r>
              <a:rPr lang="zh-TW" altLang="en-US" sz="2000" dirty="0" smtClean="0"/>
              <a:t>濾波層</a:t>
            </a:r>
            <a:r>
              <a:rPr lang="zh-TW" altLang="en-US" sz="2000" dirty="0" smtClean="0"/>
              <a:t>，</a:t>
            </a:r>
            <a:r>
              <a:rPr lang="zh-TW" altLang="en-US" sz="2000" dirty="0"/>
              <a:t>強化物體輪廓</a:t>
            </a:r>
            <a:r>
              <a:rPr lang="zh-TW" altLang="en-US" sz="2000" dirty="0" smtClean="0"/>
              <a:t>，觀察訓練</a:t>
            </a:r>
            <a:r>
              <a:rPr lang="zh-TW" altLang="en-US" sz="2000" dirty="0" smtClean="0"/>
              <a:t>成果</a:t>
            </a:r>
            <a:endParaRPr lang="en-US" altLang="zh-TW" sz="2000" dirty="0" smtClean="0"/>
          </a:p>
          <a:p>
            <a:pPr>
              <a:lnSpc>
                <a:spcPct val="150000"/>
              </a:lnSpc>
            </a:pPr>
            <a:r>
              <a:rPr lang="en-US" altLang="zh-TW" sz="2000" dirty="0" smtClean="0"/>
              <a:t>C. </a:t>
            </a:r>
            <a:r>
              <a:rPr lang="zh-TW" altLang="en-US" sz="2000" dirty="0" smtClean="0"/>
              <a:t>使用</a:t>
            </a:r>
            <a:r>
              <a:rPr lang="en-US" altLang="zh-TW" sz="2000" dirty="0" smtClean="0"/>
              <a:t>GAN</a:t>
            </a:r>
            <a:r>
              <a:rPr lang="zh-TW" altLang="en-US" sz="2000" dirty="0" smtClean="0"/>
              <a:t>將室內設計</a:t>
            </a:r>
            <a:r>
              <a:rPr lang="en-US" altLang="zh-TW" sz="2000" dirty="0" smtClean="0"/>
              <a:t>3D</a:t>
            </a:r>
            <a:r>
              <a:rPr lang="zh-TW" altLang="en-US" sz="2000" dirty="0"/>
              <a:t>建模</a:t>
            </a:r>
            <a:r>
              <a:rPr lang="zh-TW" altLang="en-US" sz="2000" dirty="0" smtClean="0"/>
              <a:t>轉換為真實照片是否有好的效果</a:t>
            </a:r>
            <a:endParaRPr lang="en-US" altLang="zh-TW" sz="2000" dirty="0" smtClean="0"/>
          </a:p>
        </p:txBody>
      </p:sp>
    </p:spTree>
    <p:extLst>
      <p:ext uri="{BB962C8B-B14F-4D97-AF65-F5344CB8AC3E}">
        <p14:creationId xmlns:p14="http://schemas.microsoft.com/office/powerpoint/2010/main" val="310851972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2" name="椭圆 101"/>
          <p:cNvSpPr/>
          <p:nvPr/>
        </p:nvSpPr>
        <p:spPr>
          <a:xfrm>
            <a:off x="3819635" y="1089058"/>
            <a:ext cx="1500028" cy="1500028"/>
          </a:xfrm>
          <a:prstGeom prst="ellipse">
            <a:avLst/>
          </a:prstGeom>
          <a:solidFill>
            <a:srgbClr val="1B43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文本框 11"/>
          <p:cNvSpPr txBox="1"/>
          <p:nvPr/>
        </p:nvSpPr>
        <p:spPr>
          <a:xfrm>
            <a:off x="2483768" y="2709756"/>
            <a:ext cx="4171762" cy="592470"/>
          </a:xfrm>
          <a:prstGeom prst="rect">
            <a:avLst/>
          </a:prstGeom>
          <a:noFill/>
        </p:spPr>
        <p:txBody>
          <a:bodyPr wrap="square" lIns="68580" tIns="34290" rIns="68580" bIns="34290" rtlCol="0">
            <a:spAutoFit/>
          </a:bodyPr>
          <a:lstStyle/>
          <a:p>
            <a:pPr algn="ctr"/>
            <a:r>
              <a:rPr lang="zh-TW" altLang="en-US" sz="3400" b="1" dirty="0" smtClean="0">
                <a:solidFill>
                  <a:srgbClr val="1B4367"/>
                </a:solidFill>
                <a:cs typeface="+mn-ea"/>
                <a:sym typeface="+mn-lt"/>
              </a:rPr>
              <a:t>文獻探討</a:t>
            </a:r>
            <a:endParaRPr lang="zh-CN" altLang="en-US" sz="3400" b="1" dirty="0">
              <a:solidFill>
                <a:srgbClr val="1B4367"/>
              </a:solidFill>
              <a:cs typeface="+mn-ea"/>
              <a:sym typeface="+mn-lt"/>
            </a:endParaRPr>
          </a:p>
        </p:txBody>
      </p:sp>
      <p:sp>
        <p:nvSpPr>
          <p:cNvPr id="105" name="文本框 11"/>
          <p:cNvSpPr txBox="1"/>
          <p:nvPr/>
        </p:nvSpPr>
        <p:spPr>
          <a:xfrm>
            <a:off x="3713476" y="1575042"/>
            <a:ext cx="1732894" cy="838691"/>
          </a:xfrm>
          <a:prstGeom prst="rect">
            <a:avLst/>
          </a:prstGeom>
          <a:noFill/>
        </p:spPr>
        <p:txBody>
          <a:bodyPr wrap="square" lIns="68580" tIns="34290" rIns="68580" bIns="34290" rtlCol="0">
            <a:spAutoFit/>
          </a:bodyPr>
          <a:lstStyle/>
          <a:p>
            <a:pPr algn="ctr">
              <a:lnSpc>
                <a:spcPts val="3000"/>
              </a:lnSpc>
            </a:pPr>
            <a:r>
              <a:rPr lang="en-US" altLang="zh-CN" sz="5400" dirty="0" smtClean="0">
                <a:solidFill>
                  <a:schemeClr val="bg1"/>
                </a:solidFill>
                <a:cs typeface="+mn-ea"/>
                <a:sym typeface="+mn-lt"/>
              </a:rPr>
              <a:t>02</a:t>
            </a:r>
            <a:endParaRPr lang="zh-CN" altLang="en-US" sz="5400" dirty="0">
              <a:solidFill>
                <a:schemeClr val="bg1"/>
              </a:solidFill>
              <a:cs typeface="+mn-ea"/>
              <a:sym typeface="+mn-lt"/>
            </a:endParaRPr>
          </a:p>
          <a:p>
            <a:pPr algn="ctr">
              <a:lnSpc>
                <a:spcPts val="3000"/>
              </a:lnSpc>
            </a:pPr>
            <a:r>
              <a:rPr lang="en-US" altLang="zh-CN" sz="2400" dirty="0" smtClean="0">
                <a:solidFill>
                  <a:schemeClr val="bg1"/>
                </a:solidFill>
                <a:cs typeface="+mn-ea"/>
                <a:sym typeface="+mn-lt"/>
              </a:rPr>
              <a:t>PART </a:t>
            </a:r>
          </a:p>
        </p:txBody>
      </p:sp>
    </p:spTree>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室內設計三維模型</a:t>
            </a:r>
            <a:endParaRPr lang="zh-CN" altLang="en-US" sz="2000" b="1" dirty="0">
              <a:solidFill>
                <a:srgbClr val="1B4367"/>
              </a:solidFill>
              <a:cs typeface="+mn-ea"/>
              <a:sym typeface="+mn-lt"/>
            </a:endParaRPr>
          </a:p>
        </p:txBody>
      </p:sp>
      <p:sp>
        <p:nvSpPr>
          <p:cNvPr id="20494" name="TextBox 13"/>
          <p:cNvSpPr txBox="1"/>
          <p:nvPr/>
        </p:nvSpPr>
        <p:spPr>
          <a:xfrm>
            <a:off x="871788" y="1696735"/>
            <a:ext cx="2626421" cy="369332"/>
          </a:xfrm>
          <a:prstGeom prst="rect">
            <a:avLst/>
          </a:prstGeom>
          <a:noFill/>
          <a:ln w="9525">
            <a:noFill/>
            <a:miter/>
          </a:ln>
        </p:spPr>
        <p:txBody>
          <a:bodyPr wrap="square" lIns="0" tIns="0" rIns="0" bIns="0">
            <a:spAutoFit/>
          </a:bodyPr>
          <a:lstStyle/>
          <a:p>
            <a:pPr>
              <a:lnSpc>
                <a:spcPct val="150000"/>
              </a:lnSpc>
            </a:pPr>
            <a:r>
              <a:rPr lang="zh-TW" altLang="en-US" sz="1600" dirty="0" smtClean="0"/>
              <a:t>早期</a:t>
            </a:r>
            <a:r>
              <a:rPr lang="en-US" altLang="zh-TW" sz="1600" dirty="0" smtClean="0"/>
              <a:t>2D</a:t>
            </a:r>
            <a:r>
              <a:rPr lang="zh-TW" altLang="en-US" sz="1600" dirty="0" smtClean="0"/>
              <a:t>設計圖、透視圖</a:t>
            </a:r>
            <a:endParaRPr lang="en-US" altLang="zh-TW" sz="1600" dirty="0" smtClean="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文獻探討</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5755" y="2330341"/>
            <a:ext cx="2597517" cy="1822520"/>
          </a:xfrm>
          <a:prstGeom prst="rect">
            <a:avLst/>
          </a:prstGeom>
        </p:spPr>
      </p:pic>
      <p:pic>
        <p:nvPicPr>
          <p:cNvPr id="2" name="圖片 1"/>
          <p:cNvPicPr>
            <a:picLocks noChangeAspect="1"/>
          </p:cNvPicPr>
          <p:nvPr/>
        </p:nvPicPr>
        <p:blipFill rotWithShape="1">
          <a:blip r:embed="rId4" cstate="print">
            <a:extLst>
              <a:ext uri="{28A0092B-C50C-407E-A947-70E740481C1C}">
                <a14:useLocalDpi xmlns:a14="http://schemas.microsoft.com/office/drawing/2010/main" val="0"/>
              </a:ext>
            </a:extLst>
          </a:blip>
          <a:srcRect l="5885" t="4854" r="21511" b="17553"/>
          <a:stretch/>
        </p:blipFill>
        <p:spPr>
          <a:xfrm>
            <a:off x="3774142" y="2330341"/>
            <a:ext cx="2411613" cy="1795562"/>
          </a:xfrm>
          <a:prstGeom prst="rect">
            <a:avLst/>
          </a:prstGeom>
        </p:spPr>
      </p:pic>
      <p:sp>
        <p:nvSpPr>
          <p:cNvPr id="10" name="矩形 9"/>
          <p:cNvSpPr/>
          <p:nvPr/>
        </p:nvSpPr>
        <p:spPr>
          <a:xfrm>
            <a:off x="4303776" y="4152861"/>
            <a:ext cx="4572000" cy="253916"/>
          </a:xfrm>
          <a:prstGeom prst="rect">
            <a:avLst/>
          </a:prstGeom>
        </p:spPr>
        <p:txBody>
          <a:bodyPr>
            <a:spAutoFit/>
          </a:bodyPr>
          <a:lstStyle/>
          <a:p>
            <a:r>
              <a:rPr lang="zh-TW" altLang="en-US" sz="1050" dirty="0"/>
              <a:t>圖片</a:t>
            </a:r>
            <a:r>
              <a:rPr lang="zh-TW" altLang="en-US" sz="1050" dirty="0" smtClean="0"/>
              <a:t>來源 </a:t>
            </a:r>
            <a:r>
              <a:rPr lang="en-US" altLang="zh-TW" sz="1050" dirty="0" smtClean="0"/>
              <a:t>https</a:t>
            </a:r>
            <a:r>
              <a:rPr lang="en-US" altLang="zh-TW" sz="1050" dirty="0"/>
              <a:t>://ixintu.com/sucai/7NSqqUqkk.html</a:t>
            </a:r>
            <a:endParaRPr lang="zh-TW" altLang="en-US" sz="1050" dirty="0"/>
          </a:p>
        </p:txBody>
      </p:sp>
    </p:spTree>
    <p:extLst>
      <p:ext uri="{BB962C8B-B14F-4D97-AF65-F5344CB8AC3E}">
        <p14:creationId xmlns:p14="http://schemas.microsoft.com/office/powerpoint/2010/main" val="52765549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室內設計三維模型</a:t>
            </a:r>
            <a:endParaRPr lang="zh-CN" altLang="en-US" sz="2000" b="1" dirty="0">
              <a:solidFill>
                <a:srgbClr val="1B4367"/>
              </a:solidFill>
              <a:cs typeface="+mn-ea"/>
              <a:sym typeface="+mn-lt"/>
            </a:endParaRPr>
          </a:p>
        </p:txBody>
      </p:sp>
      <p:sp>
        <p:nvSpPr>
          <p:cNvPr id="20494" name="TextBox 13"/>
          <p:cNvSpPr txBox="1"/>
          <p:nvPr/>
        </p:nvSpPr>
        <p:spPr>
          <a:xfrm>
            <a:off x="871788" y="1639618"/>
            <a:ext cx="2626421" cy="325858"/>
          </a:xfrm>
          <a:prstGeom prst="rect">
            <a:avLst/>
          </a:prstGeom>
          <a:noFill/>
          <a:ln w="9525">
            <a:noFill/>
            <a:miter/>
          </a:ln>
        </p:spPr>
        <p:txBody>
          <a:bodyPr wrap="square" lIns="0" tIns="0" rIns="0" bIns="0">
            <a:spAutoFit/>
          </a:bodyPr>
          <a:lstStyle/>
          <a:p>
            <a:pPr>
              <a:lnSpc>
                <a:spcPct val="150000"/>
              </a:lnSpc>
            </a:pPr>
            <a:r>
              <a:rPr lang="en-US" altLang="zh-TW" sz="1600" dirty="0" smtClean="0"/>
              <a:t>3D</a:t>
            </a:r>
            <a:r>
              <a:rPr lang="zh-TW" altLang="en-US" sz="1600" dirty="0" smtClean="0"/>
              <a:t>模型、</a:t>
            </a:r>
            <a:r>
              <a:rPr lang="en-US" altLang="zh-TW" sz="1600" dirty="0" smtClean="0"/>
              <a:t>3D</a:t>
            </a:r>
            <a:r>
              <a:rPr lang="zh-TW" altLang="en-US" sz="1600" dirty="0" smtClean="0"/>
              <a:t>擬真圖</a:t>
            </a:r>
            <a:endParaRPr lang="en-US" altLang="zh-TW" sz="1600" dirty="0" smtClean="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文獻探討</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grpSp>
        <p:nvGrpSpPr>
          <p:cNvPr id="6" name="群組 5"/>
          <p:cNvGrpSpPr/>
          <p:nvPr/>
        </p:nvGrpSpPr>
        <p:grpSpPr>
          <a:xfrm>
            <a:off x="2358033" y="2172633"/>
            <a:ext cx="6148404" cy="1895202"/>
            <a:chOff x="1014607" y="2172633"/>
            <a:chExt cx="7413972" cy="2289600"/>
          </a:xfrm>
        </p:grpSpPr>
        <p:pic>
          <p:nvPicPr>
            <p:cNvPr id="4" name="圖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68086" y="2174181"/>
              <a:ext cx="3660493" cy="2288052"/>
            </a:xfrm>
            <a:prstGeom prst="rect">
              <a:avLst/>
            </a:prstGeom>
          </p:spPr>
        </p:pic>
        <p:pic>
          <p:nvPicPr>
            <p:cNvPr id="5" name="圖片 4"/>
            <p:cNvPicPr>
              <a:picLocks/>
            </p:cNvPicPr>
            <p:nvPr/>
          </p:nvPicPr>
          <p:blipFill rotWithShape="1">
            <a:blip r:embed="rId4" cstate="print">
              <a:extLst>
                <a:ext uri="{28A0092B-C50C-407E-A947-70E740481C1C}">
                  <a14:useLocalDpi xmlns:a14="http://schemas.microsoft.com/office/drawing/2010/main" val="0"/>
                </a:ext>
              </a:extLst>
            </a:blip>
            <a:srcRect l="436" t="9300" r="9653" b="-1665"/>
            <a:stretch/>
          </p:blipFill>
          <p:spPr>
            <a:xfrm>
              <a:off x="1014607" y="2172633"/>
              <a:ext cx="3661200" cy="2289600"/>
            </a:xfrm>
            <a:prstGeom prst="rect">
              <a:avLst/>
            </a:prstGeom>
          </p:spPr>
        </p:pic>
      </p:grpSp>
      <p:sp>
        <p:nvSpPr>
          <p:cNvPr id="7" name="矩形 6"/>
          <p:cNvSpPr/>
          <p:nvPr/>
        </p:nvSpPr>
        <p:spPr>
          <a:xfrm>
            <a:off x="3385102" y="4132379"/>
            <a:ext cx="4572000" cy="577081"/>
          </a:xfrm>
          <a:prstGeom prst="rect">
            <a:avLst/>
          </a:prstGeom>
        </p:spPr>
        <p:txBody>
          <a:bodyPr>
            <a:spAutoFit/>
          </a:bodyPr>
          <a:lstStyle/>
          <a:p>
            <a:r>
              <a:rPr lang="zh-TW" altLang="en-US" sz="1050" dirty="0"/>
              <a:t>圖片來源</a:t>
            </a:r>
            <a:r>
              <a:rPr lang="zh-TW" altLang="en-US" sz="1050" dirty="0" smtClean="0"/>
              <a:t>https</a:t>
            </a:r>
            <a:r>
              <a:rPr lang="zh-TW" altLang="en-US" sz="1050" dirty="0"/>
              <a:t>://www.facebook.com/hashtag/%E6%B8%B2%E6%9F%93%E5%89%8D%E5%BE%8C%E5%B0%8D%E6%AF%94</a:t>
            </a:r>
          </a:p>
        </p:txBody>
      </p:sp>
    </p:spTree>
    <p:extLst>
      <p:ext uri="{BB962C8B-B14F-4D97-AF65-F5344CB8AC3E}">
        <p14:creationId xmlns:p14="http://schemas.microsoft.com/office/powerpoint/2010/main" val="372744194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a:solidFill>
                  <a:srgbClr val="1B4367"/>
                </a:solidFill>
                <a:cs typeface="+mn-ea"/>
                <a:sym typeface="+mn-lt"/>
              </a:rPr>
              <a:t>語義分割</a:t>
            </a:r>
            <a:r>
              <a:rPr lang="en-US" altLang="zh-TW" sz="2000" b="1" dirty="0">
                <a:solidFill>
                  <a:srgbClr val="1B4367"/>
                </a:solidFill>
                <a:cs typeface="+mn-ea"/>
                <a:sym typeface="+mn-lt"/>
              </a:rPr>
              <a:t>(Instance Segmentation)</a:t>
            </a:r>
            <a:endParaRPr lang="zh-CN" altLang="en-US" sz="2000" b="1" dirty="0">
              <a:solidFill>
                <a:srgbClr val="1B4367"/>
              </a:solidFill>
              <a:cs typeface="+mn-ea"/>
              <a:sym typeface="+mn-lt"/>
            </a:endParaRPr>
          </a:p>
        </p:txBody>
      </p:sp>
      <p:sp>
        <p:nvSpPr>
          <p:cNvPr id="20494" name="TextBox 13"/>
          <p:cNvSpPr txBox="1"/>
          <p:nvPr/>
        </p:nvSpPr>
        <p:spPr>
          <a:xfrm>
            <a:off x="1014607" y="1715061"/>
            <a:ext cx="7162740" cy="369332"/>
          </a:xfrm>
          <a:prstGeom prst="rect">
            <a:avLst/>
          </a:prstGeom>
          <a:noFill/>
          <a:ln w="9525">
            <a:noFill/>
            <a:miter/>
          </a:ln>
        </p:spPr>
        <p:txBody>
          <a:bodyPr wrap="square" lIns="0" tIns="0" rIns="0" bIns="0">
            <a:spAutoFit/>
          </a:bodyPr>
          <a:lstStyle/>
          <a:p>
            <a:pPr marL="285750" indent="-285750">
              <a:lnSpc>
                <a:spcPct val="150000"/>
              </a:lnSpc>
              <a:buFont typeface="Wingdings" panose="05000000000000000000" pitchFamily="2" charset="2"/>
              <a:buChar char="ü"/>
            </a:pPr>
            <a:r>
              <a:rPr lang="zh-TW" altLang="en-US" sz="1600" dirty="0" smtClean="0"/>
              <a:t>主要目的用於圖片分割</a:t>
            </a:r>
            <a:endParaRPr lang="en-US" altLang="zh-TW" sz="1600" dirty="0" smtClean="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014607" y="2270132"/>
            <a:ext cx="6585819" cy="738664"/>
          </a:xfrm>
          <a:prstGeom prst="rect">
            <a:avLst/>
          </a:prstGeom>
          <a:noFill/>
          <a:ln w="9525">
            <a:noFill/>
            <a:miter/>
          </a:ln>
        </p:spPr>
        <p:txBody>
          <a:bodyPr wrap="square" lIns="0" tIns="0" rIns="0" bIns="0">
            <a:spAutoFit/>
          </a:bodyPr>
          <a:lstStyle/>
          <a:p>
            <a:pPr marL="285750" indent="-285750">
              <a:lnSpc>
                <a:spcPct val="150000"/>
              </a:lnSpc>
              <a:buFont typeface="Wingdings" panose="05000000000000000000" pitchFamily="2" charset="2"/>
              <a:buChar char="ü"/>
            </a:pPr>
            <a:r>
              <a:rPr lang="zh-TW" altLang="en-US" sz="1600" dirty="0" smtClean="0"/>
              <a:t>主要思想為全卷積網路</a:t>
            </a:r>
            <a:r>
              <a:rPr lang="en-US" altLang="zh-TW" sz="1600" dirty="0" smtClean="0"/>
              <a:t>(</a:t>
            </a:r>
            <a:r>
              <a:rPr lang="en-US" altLang="zh-TW" sz="1600" dirty="0"/>
              <a:t>Fully Convolutional </a:t>
            </a:r>
            <a:r>
              <a:rPr lang="en-US" altLang="zh-TW" sz="1600" dirty="0" smtClean="0"/>
              <a:t>Networks</a:t>
            </a:r>
            <a:r>
              <a:rPr lang="zh-TW" altLang="en-US" sz="1600" dirty="0" smtClean="0"/>
              <a:t>，簡稱</a:t>
            </a:r>
            <a:r>
              <a:rPr lang="en-US" altLang="zh-TW" sz="1600" dirty="0" smtClean="0"/>
              <a:t>FCN</a:t>
            </a:r>
            <a:r>
              <a:rPr lang="en-US" altLang="zh-TW" sz="1600" dirty="0" smtClean="0"/>
              <a:t>)</a:t>
            </a:r>
            <a:r>
              <a:rPr lang="zh-TW" altLang="en-US" sz="1600" dirty="0" smtClean="0"/>
              <a:t>，        </a:t>
            </a:r>
            <a:r>
              <a:rPr lang="zh-TW" altLang="zh-TW" sz="1600" dirty="0" smtClean="0"/>
              <a:t>由</a:t>
            </a:r>
            <a:r>
              <a:rPr lang="en-US" altLang="zh-TW" sz="1600" dirty="0" smtClean="0"/>
              <a:t>J </a:t>
            </a:r>
            <a:r>
              <a:rPr lang="en-US" altLang="zh-TW" sz="1600" dirty="0"/>
              <a:t>Long et al</a:t>
            </a:r>
            <a:r>
              <a:rPr lang="en-US" altLang="zh-TW" sz="1600" dirty="0" smtClean="0"/>
              <a:t>.</a:t>
            </a:r>
            <a:r>
              <a:rPr lang="zh-TW" altLang="zh-TW" sz="1600" dirty="0" smtClean="0"/>
              <a:t>提出</a:t>
            </a:r>
            <a:endParaRPr lang="en-US" altLang="zh-TW" sz="1600" dirty="0" smtClean="0"/>
          </a:p>
        </p:txBody>
      </p:sp>
      <p:pic>
        <p:nvPicPr>
          <p:cNvPr id="7" name="圖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8259" y="2639464"/>
            <a:ext cx="2929088" cy="2320766"/>
          </a:xfrm>
          <a:prstGeom prst="rect">
            <a:avLst/>
          </a:prstGeom>
        </p:spPr>
      </p:pic>
      <p:sp>
        <p:nvSpPr>
          <p:cNvPr id="2" name="矩形 1"/>
          <p:cNvSpPr/>
          <p:nvPr/>
        </p:nvSpPr>
        <p:spPr>
          <a:xfrm>
            <a:off x="825418" y="4681835"/>
            <a:ext cx="4572000" cy="461665"/>
          </a:xfrm>
          <a:prstGeom prst="rect">
            <a:avLst/>
          </a:prstGeom>
        </p:spPr>
        <p:txBody>
          <a:bodyPr>
            <a:spAutoFit/>
          </a:bodyPr>
          <a:lstStyle/>
          <a:p>
            <a:r>
              <a:rPr lang="zh-TW" altLang="en-US" sz="1200" dirty="0" smtClean="0"/>
              <a:t>圖片來源 https</a:t>
            </a:r>
            <a:r>
              <a:rPr lang="zh-TW" altLang="en-US" sz="1200" dirty="0"/>
              <a:t>://tariq-hasan.github.io/concepts/computer-vision-semantic-segmentation/</a:t>
            </a:r>
          </a:p>
        </p:txBody>
      </p:sp>
    </p:spTree>
    <p:extLst>
      <p:ext uri="{BB962C8B-B14F-4D97-AF65-F5344CB8AC3E}">
        <p14:creationId xmlns:p14="http://schemas.microsoft.com/office/powerpoint/2010/main" val="115469932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全卷積網路</a:t>
            </a:r>
            <a:r>
              <a:rPr lang="en-US" altLang="zh-TW" sz="2000" b="1" dirty="0" smtClean="0">
                <a:solidFill>
                  <a:srgbClr val="1B4367"/>
                </a:solidFill>
                <a:cs typeface="+mn-ea"/>
                <a:sym typeface="+mn-lt"/>
              </a:rPr>
              <a:t>(FCN)</a:t>
            </a:r>
            <a:endParaRPr lang="zh-CN" altLang="en-US" sz="2000" b="1" dirty="0">
              <a:solidFill>
                <a:srgbClr val="1B4367"/>
              </a:solidFill>
              <a:cs typeface="+mn-ea"/>
              <a:sym typeface="+mn-lt"/>
            </a:endParaRPr>
          </a:p>
        </p:txBody>
      </p:sp>
      <p:sp>
        <p:nvSpPr>
          <p:cNvPr id="20494" name="TextBox 13"/>
          <p:cNvSpPr txBox="1"/>
          <p:nvPr/>
        </p:nvSpPr>
        <p:spPr>
          <a:xfrm>
            <a:off x="1014607" y="1715061"/>
            <a:ext cx="7162740" cy="1107996"/>
          </a:xfrm>
          <a:prstGeom prst="rect">
            <a:avLst/>
          </a:prstGeom>
          <a:noFill/>
          <a:ln w="9525">
            <a:noFill/>
            <a:miter/>
          </a:ln>
        </p:spPr>
        <p:txBody>
          <a:bodyPr wrap="square" lIns="0" tIns="0" rIns="0" bIns="0">
            <a:spAutoFit/>
          </a:bodyPr>
          <a:lstStyle/>
          <a:p>
            <a:pPr>
              <a:lnSpc>
                <a:spcPct val="150000"/>
              </a:lnSpc>
            </a:pPr>
            <a:r>
              <a:rPr lang="zh-TW" altLang="zh-TW" sz="1600" dirty="0"/>
              <a:t>將全連接層替換為卷積</a:t>
            </a:r>
            <a:r>
              <a:rPr lang="zh-TW" altLang="zh-TW" sz="1600" dirty="0" smtClean="0"/>
              <a:t>層</a:t>
            </a:r>
            <a:endParaRPr lang="en-US" altLang="zh-TW" sz="1600" dirty="0" smtClean="0"/>
          </a:p>
          <a:p>
            <a:pPr>
              <a:lnSpc>
                <a:spcPct val="150000"/>
              </a:lnSpc>
            </a:pPr>
            <a:r>
              <a:rPr lang="zh-TW" altLang="en-US" sz="1600" dirty="0"/>
              <a:t>使用反卷</a:t>
            </a:r>
            <a:r>
              <a:rPr lang="zh-TW" altLang="en-US" sz="1600" dirty="0" smtClean="0"/>
              <a:t>積，對縮小卷積層中縮小的影像進行上採樣</a:t>
            </a:r>
            <a:endParaRPr lang="en-US" altLang="zh-TW" sz="1600" dirty="0" smtClean="0"/>
          </a:p>
          <a:p>
            <a:pPr>
              <a:lnSpc>
                <a:spcPct val="150000"/>
              </a:lnSpc>
            </a:pPr>
            <a:r>
              <a:rPr lang="zh-TW" altLang="en-US" sz="1600" dirty="0"/>
              <a:t>常見的語義</a:t>
            </a:r>
            <a:r>
              <a:rPr lang="zh-TW" altLang="en-US" sz="1600" dirty="0" smtClean="0"/>
              <a:t>分割架構 </a:t>
            </a:r>
            <a:r>
              <a:rPr lang="en-US" altLang="zh-TW" sz="1600" dirty="0" smtClean="0"/>
              <a:t>:</a:t>
            </a:r>
            <a:r>
              <a:rPr lang="zh-TW" altLang="en-US" sz="1600" dirty="0" smtClean="0"/>
              <a:t> </a:t>
            </a:r>
            <a:r>
              <a:rPr lang="en-US" altLang="zh-TW" sz="1600" dirty="0" err="1"/>
              <a:t>DeconvNet</a:t>
            </a:r>
            <a:r>
              <a:rPr lang="zh-TW" altLang="zh-TW" sz="1600" dirty="0"/>
              <a:t>、</a:t>
            </a:r>
            <a:r>
              <a:rPr lang="en-US" altLang="zh-TW" sz="1600" dirty="0"/>
              <a:t>U-Net</a:t>
            </a:r>
            <a:r>
              <a:rPr lang="zh-TW" altLang="zh-TW" sz="1600" dirty="0"/>
              <a:t>、</a:t>
            </a:r>
            <a:r>
              <a:rPr lang="en-US" altLang="zh-TW" sz="1600" dirty="0" err="1" smtClean="0"/>
              <a:t>FastFCN</a:t>
            </a:r>
            <a:r>
              <a:rPr lang="zh-TW" altLang="en-US" sz="1600" dirty="0" smtClean="0"/>
              <a:t>等</a:t>
            </a:r>
            <a:endParaRPr lang="en-US" altLang="zh-TW" sz="1600" dirty="0" smtClean="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312611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語義分割的相關研究</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996814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1" name="文本框 10"/>
          <p:cNvSpPr txBox="1"/>
          <p:nvPr/>
        </p:nvSpPr>
        <p:spPr>
          <a:xfrm>
            <a:off x="5645032" y="1511265"/>
            <a:ext cx="2214693" cy="391597"/>
          </a:xfrm>
          <a:prstGeom prst="roundRect">
            <a:avLst/>
          </a:prstGeom>
          <a:solidFill>
            <a:srgbClr val="1B4367"/>
          </a:solidFill>
        </p:spPr>
        <p:txBody>
          <a:bodyPr wrap="square" rtlCol="0">
            <a:spAutoFit/>
          </a:bodyPr>
          <a:lstStyle/>
          <a:p>
            <a:r>
              <a:rPr lang="zh-TW" altLang="en-US" sz="1700" dirty="0" smtClean="0">
                <a:solidFill>
                  <a:schemeClr val="bg1"/>
                </a:solidFill>
                <a:cs typeface="+mn-ea"/>
                <a:sym typeface="+mn-lt"/>
              </a:rPr>
              <a:t>緒論</a:t>
            </a:r>
            <a:endParaRPr lang="zh-CN" altLang="en-US" sz="1700" dirty="0">
              <a:solidFill>
                <a:schemeClr val="bg1"/>
              </a:solidFill>
              <a:cs typeface="+mn-ea"/>
              <a:sym typeface="+mn-lt"/>
            </a:endParaRPr>
          </a:p>
        </p:txBody>
      </p:sp>
      <p:grpSp>
        <p:nvGrpSpPr>
          <p:cNvPr id="2" name="组合 1"/>
          <p:cNvGrpSpPr/>
          <p:nvPr/>
        </p:nvGrpSpPr>
        <p:grpSpPr>
          <a:xfrm>
            <a:off x="5135755" y="1491451"/>
            <a:ext cx="478533" cy="393570"/>
            <a:chOff x="5640108" y="966369"/>
            <a:chExt cx="476097" cy="391567"/>
          </a:xfrm>
        </p:grpSpPr>
        <p:sp>
          <p:nvSpPr>
            <p:cNvPr id="25" name="椭圆 24"/>
            <p:cNvSpPr/>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6" name="文本框 17"/>
            <p:cNvSpPr txBox="1"/>
            <p:nvPr/>
          </p:nvSpPr>
          <p:spPr>
            <a:xfrm>
              <a:off x="5640108" y="975817"/>
              <a:ext cx="476097" cy="367452"/>
            </a:xfrm>
            <a:prstGeom prst="rect">
              <a:avLst/>
            </a:prstGeom>
            <a:noFill/>
          </p:spPr>
          <p:txBody>
            <a:bodyPr wrap="square" rtlCol="0">
              <a:spAutoFit/>
            </a:bodyPr>
            <a:lstStyle/>
            <a:p>
              <a:pPr algn="ctr">
                <a:defRPr/>
              </a:pPr>
              <a:r>
                <a:rPr lang="en-US" altLang="zh-CN" sz="1800" dirty="0">
                  <a:solidFill>
                    <a:schemeClr val="bg1"/>
                  </a:solidFill>
                  <a:cs typeface="+mn-ea"/>
                  <a:sym typeface="+mn-lt"/>
                </a:rPr>
                <a:t>01</a:t>
              </a:r>
            </a:p>
          </p:txBody>
        </p:sp>
      </p:grpSp>
      <p:sp>
        <p:nvSpPr>
          <p:cNvPr id="33" name="文本框 32"/>
          <p:cNvSpPr txBox="1"/>
          <p:nvPr/>
        </p:nvSpPr>
        <p:spPr>
          <a:xfrm>
            <a:off x="2866491" y="2012712"/>
            <a:ext cx="2147298" cy="769441"/>
          </a:xfrm>
          <a:prstGeom prst="rect">
            <a:avLst/>
          </a:prstGeom>
          <a:noFill/>
        </p:spPr>
        <p:txBody>
          <a:bodyPr vert="horz" wrap="square" rtlCol="0">
            <a:spAutoFit/>
          </a:bodyPr>
          <a:lstStyle/>
          <a:p>
            <a:r>
              <a:rPr lang="zh-CN" altLang="en-US" sz="4400" b="1" spc="-225" dirty="0">
                <a:solidFill>
                  <a:srgbClr val="1B4367"/>
                </a:solidFill>
                <a:cs typeface="+mn-ea"/>
                <a:sym typeface="+mn-lt"/>
              </a:rPr>
              <a:t>目 </a:t>
            </a:r>
            <a:r>
              <a:rPr lang="zh-TW" altLang="en-US" sz="4400" b="1" spc="-225" dirty="0" smtClean="0">
                <a:solidFill>
                  <a:srgbClr val="1B4367"/>
                </a:solidFill>
                <a:cs typeface="+mn-ea"/>
                <a:sym typeface="+mn-lt"/>
              </a:rPr>
              <a:t>錄</a:t>
            </a:r>
            <a:endParaRPr lang="zh-CN" altLang="en-US" sz="4400" b="1" spc="-225" dirty="0">
              <a:solidFill>
                <a:srgbClr val="1B4367"/>
              </a:solidFill>
              <a:cs typeface="+mn-ea"/>
              <a:sym typeface="+mn-lt"/>
            </a:endParaRPr>
          </a:p>
        </p:txBody>
      </p:sp>
      <p:sp>
        <p:nvSpPr>
          <p:cNvPr id="3" name="文本框 2"/>
          <p:cNvSpPr txBox="1"/>
          <p:nvPr/>
        </p:nvSpPr>
        <p:spPr>
          <a:xfrm>
            <a:off x="2866491" y="2643910"/>
            <a:ext cx="2113154" cy="461665"/>
          </a:xfrm>
          <a:prstGeom prst="rect">
            <a:avLst/>
          </a:prstGeom>
          <a:noFill/>
        </p:spPr>
        <p:txBody>
          <a:bodyPr vert="horz" wrap="square" rtlCol="0">
            <a:spAutoFit/>
          </a:bodyPr>
          <a:lstStyle/>
          <a:p>
            <a:r>
              <a:rPr lang="en-US" altLang="zh-CN" sz="2400" b="1" dirty="0">
                <a:solidFill>
                  <a:srgbClr val="1B4367"/>
                </a:solidFill>
                <a:cs typeface="+mn-ea"/>
                <a:sym typeface="+mn-lt"/>
              </a:rPr>
              <a:t>CONTENTS</a:t>
            </a:r>
          </a:p>
        </p:txBody>
      </p:sp>
      <p:sp>
        <p:nvSpPr>
          <p:cNvPr id="79" name="文本框 10"/>
          <p:cNvSpPr txBox="1"/>
          <p:nvPr/>
        </p:nvSpPr>
        <p:spPr>
          <a:xfrm>
            <a:off x="5645032" y="2228809"/>
            <a:ext cx="2214693" cy="391597"/>
          </a:xfrm>
          <a:prstGeom prst="roundRect">
            <a:avLst/>
          </a:prstGeom>
          <a:solidFill>
            <a:srgbClr val="1B4367"/>
          </a:solidFill>
        </p:spPr>
        <p:txBody>
          <a:bodyPr wrap="square" rtlCol="0">
            <a:spAutoFit/>
          </a:bodyPr>
          <a:lstStyle/>
          <a:p>
            <a:r>
              <a:rPr lang="zh-TW" altLang="en-US" sz="1700" dirty="0" smtClean="0">
                <a:solidFill>
                  <a:schemeClr val="bg1"/>
                </a:solidFill>
                <a:cs typeface="+mn-ea"/>
                <a:sym typeface="+mn-lt"/>
              </a:rPr>
              <a:t>文獻探討</a:t>
            </a:r>
            <a:endParaRPr lang="zh-CN" altLang="en-US" sz="1700" dirty="0">
              <a:solidFill>
                <a:schemeClr val="bg1"/>
              </a:solidFill>
              <a:cs typeface="+mn-ea"/>
              <a:sym typeface="+mn-lt"/>
            </a:endParaRPr>
          </a:p>
        </p:txBody>
      </p:sp>
      <p:grpSp>
        <p:nvGrpSpPr>
          <p:cNvPr id="80" name="组合 79"/>
          <p:cNvGrpSpPr/>
          <p:nvPr/>
        </p:nvGrpSpPr>
        <p:grpSpPr>
          <a:xfrm>
            <a:off x="5135755" y="2208995"/>
            <a:ext cx="478533" cy="393570"/>
            <a:chOff x="5640108" y="966369"/>
            <a:chExt cx="476097" cy="391567"/>
          </a:xfrm>
        </p:grpSpPr>
        <p:sp>
          <p:nvSpPr>
            <p:cNvPr id="81" name="椭圆 80"/>
            <p:cNvSpPr/>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82" name="文本框 17"/>
            <p:cNvSpPr txBox="1"/>
            <p:nvPr/>
          </p:nvSpPr>
          <p:spPr>
            <a:xfrm>
              <a:off x="5640108" y="975817"/>
              <a:ext cx="476097" cy="367452"/>
            </a:xfrm>
            <a:prstGeom prst="rect">
              <a:avLst/>
            </a:prstGeom>
            <a:noFill/>
          </p:spPr>
          <p:txBody>
            <a:bodyPr wrap="square" rtlCol="0">
              <a:spAutoFit/>
            </a:bodyPr>
            <a:lstStyle/>
            <a:p>
              <a:pPr algn="ctr">
                <a:defRPr/>
              </a:pPr>
              <a:r>
                <a:rPr lang="en-US" altLang="zh-CN" sz="1800" dirty="0" smtClean="0">
                  <a:solidFill>
                    <a:schemeClr val="bg1"/>
                  </a:solidFill>
                  <a:cs typeface="+mn-ea"/>
                  <a:sym typeface="+mn-lt"/>
                </a:rPr>
                <a:t>02</a:t>
              </a:r>
              <a:endParaRPr lang="en-US" altLang="zh-CN" sz="1800" dirty="0">
                <a:solidFill>
                  <a:schemeClr val="bg1"/>
                </a:solidFill>
                <a:cs typeface="+mn-ea"/>
                <a:sym typeface="+mn-lt"/>
              </a:endParaRPr>
            </a:p>
          </p:txBody>
        </p:sp>
      </p:grpSp>
      <p:sp>
        <p:nvSpPr>
          <p:cNvPr id="83" name="文本框 10"/>
          <p:cNvSpPr txBox="1"/>
          <p:nvPr/>
        </p:nvSpPr>
        <p:spPr>
          <a:xfrm>
            <a:off x="5645032" y="2946353"/>
            <a:ext cx="2214693" cy="391597"/>
          </a:xfrm>
          <a:prstGeom prst="roundRect">
            <a:avLst/>
          </a:prstGeom>
          <a:solidFill>
            <a:srgbClr val="1B4367"/>
          </a:solidFill>
        </p:spPr>
        <p:txBody>
          <a:bodyPr wrap="square" rtlCol="0">
            <a:spAutoFit/>
          </a:bodyPr>
          <a:lstStyle/>
          <a:p>
            <a:r>
              <a:rPr lang="zh-TW" altLang="en-US" sz="1700" dirty="0">
                <a:solidFill>
                  <a:schemeClr val="bg1"/>
                </a:solidFill>
                <a:cs typeface="+mn-ea"/>
                <a:sym typeface="+mn-lt"/>
              </a:rPr>
              <a:t>研究方法</a:t>
            </a:r>
            <a:endParaRPr lang="zh-CN" altLang="en-US" sz="1700" dirty="0">
              <a:solidFill>
                <a:schemeClr val="bg1"/>
              </a:solidFill>
              <a:cs typeface="+mn-ea"/>
              <a:sym typeface="+mn-lt"/>
            </a:endParaRPr>
          </a:p>
        </p:txBody>
      </p:sp>
      <p:grpSp>
        <p:nvGrpSpPr>
          <p:cNvPr id="84" name="组合 83"/>
          <p:cNvGrpSpPr/>
          <p:nvPr/>
        </p:nvGrpSpPr>
        <p:grpSpPr>
          <a:xfrm>
            <a:off x="5135755" y="2926539"/>
            <a:ext cx="478533" cy="393570"/>
            <a:chOff x="5640108" y="966369"/>
            <a:chExt cx="476097" cy="391567"/>
          </a:xfrm>
        </p:grpSpPr>
        <p:sp>
          <p:nvSpPr>
            <p:cNvPr id="85" name="椭圆 84"/>
            <p:cNvSpPr/>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86" name="文本框 17"/>
            <p:cNvSpPr txBox="1"/>
            <p:nvPr/>
          </p:nvSpPr>
          <p:spPr>
            <a:xfrm>
              <a:off x="5640108" y="975817"/>
              <a:ext cx="476097" cy="367452"/>
            </a:xfrm>
            <a:prstGeom prst="rect">
              <a:avLst/>
            </a:prstGeom>
            <a:noFill/>
          </p:spPr>
          <p:txBody>
            <a:bodyPr wrap="square" rtlCol="0">
              <a:spAutoFit/>
            </a:bodyPr>
            <a:lstStyle/>
            <a:p>
              <a:pPr algn="ctr">
                <a:defRPr/>
              </a:pPr>
              <a:r>
                <a:rPr lang="en-US" altLang="zh-CN" sz="1800" dirty="0" smtClean="0">
                  <a:solidFill>
                    <a:schemeClr val="bg1"/>
                  </a:solidFill>
                  <a:cs typeface="+mn-ea"/>
                  <a:sym typeface="+mn-lt"/>
                </a:rPr>
                <a:t>03</a:t>
              </a:r>
              <a:endParaRPr lang="en-US" altLang="zh-CN" sz="1800" dirty="0">
                <a:solidFill>
                  <a:schemeClr val="bg1"/>
                </a:solidFill>
                <a:cs typeface="+mn-ea"/>
                <a:sym typeface="+mn-lt"/>
              </a:endParaRPr>
            </a:p>
          </p:txBody>
        </p:sp>
      </p:grpSp>
      <p:sp>
        <p:nvSpPr>
          <p:cNvPr id="4" name="燕尾形 3"/>
          <p:cNvSpPr/>
          <p:nvPr/>
        </p:nvSpPr>
        <p:spPr>
          <a:xfrm>
            <a:off x="4284324" y="2183489"/>
            <a:ext cx="256853" cy="448435"/>
          </a:xfrm>
          <a:prstGeom prst="chevron">
            <a:avLst/>
          </a:prstGeom>
          <a:solidFill>
            <a:srgbClr val="1B43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10"/>
          <p:cNvSpPr txBox="1"/>
          <p:nvPr/>
        </p:nvSpPr>
        <p:spPr>
          <a:xfrm>
            <a:off x="5678549" y="3663897"/>
            <a:ext cx="2214693" cy="391597"/>
          </a:xfrm>
          <a:prstGeom prst="roundRect">
            <a:avLst/>
          </a:prstGeom>
          <a:solidFill>
            <a:srgbClr val="1B4367"/>
          </a:solidFill>
        </p:spPr>
        <p:txBody>
          <a:bodyPr wrap="square" rtlCol="0">
            <a:spAutoFit/>
          </a:bodyPr>
          <a:lstStyle/>
          <a:p>
            <a:r>
              <a:rPr lang="zh-TW" altLang="en-US" sz="1700" dirty="0" smtClean="0">
                <a:solidFill>
                  <a:schemeClr val="bg1"/>
                </a:solidFill>
                <a:cs typeface="+mn-ea"/>
                <a:sym typeface="+mn-lt"/>
              </a:rPr>
              <a:t>參考文獻</a:t>
            </a:r>
            <a:endParaRPr lang="zh-CN" altLang="en-US" sz="1700" dirty="0">
              <a:solidFill>
                <a:schemeClr val="bg1"/>
              </a:solidFill>
              <a:cs typeface="+mn-ea"/>
              <a:sym typeface="+mn-lt"/>
            </a:endParaRPr>
          </a:p>
        </p:txBody>
      </p:sp>
      <p:grpSp>
        <p:nvGrpSpPr>
          <p:cNvPr id="22" name="组合 83"/>
          <p:cNvGrpSpPr/>
          <p:nvPr/>
        </p:nvGrpSpPr>
        <p:grpSpPr>
          <a:xfrm>
            <a:off x="5169272" y="3644083"/>
            <a:ext cx="478533" cy="393570"/>
            <a:chOff x="5640108" y="966369"/>
            <a:chExt cx="476097" cy="391567"/>
          </a:xfrm>
        </p:grpSpPr>
        <p:sp>
          <p:nvSpPr>
            <p:cNvPr id="23" name="椭圆 84"/>
            <p:cNvSpPr/>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4" name="文本框 17"/>
            <p:cNvSpPr txBox="1"/>
            <p:nvPr/>
          </p:nvSpPr>
          <p:spPr>
            <a:xfrm>
              <a:off x="5640108" y="975817"/>
              <a:ext cx="476097" cy="367452"/>
            </a:xfrm>
            <a:prstGeom prst="rect">
              <a:avLst/>
            </a:prstGeom>
            <a:noFill/>
          </p:spPr>
          <p:txBody>
            <a:bodyPr wrap="square" rtlCol="0">
              <a:spAutoFit/>
            </a:bodyPr>
            <a:lstStyle/>
            <a:p>
              <a:pPr algn="ctr">
                <a:defRPr/>
              </a:pPr>
              <a:r>
                <a:rPr lang="en-US" altLang="zh-CN" sz="1800" dirty="0" smtClean="0">
                  <a:solidFill>
                    <a:schemeClr val="bg1"/>
                  </a:solidFill>
                  <a:cs typeface="+mn-ea"/>
                  <a:sym typeface="+mn-lt"/>
                </a:rPr>
                <a:t>04</a:t>
              </a:r>
              <a:endParaRPr lang="en-US" altLang="zh-CN" sz="1800" dirty="0">
                <a:solidFill>
                  <a:schemeClr val="bg1"/>
                </a:solidFill>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椭圆 101"/>
          <p:cNvSpPr/>
          <p:nvPr/>
        </p:nvSpPr>
        <p:spPr>
          <a:xfrm>
            <a:off x="3819635" y="1089058"/>
            <a:ext cx="1500028" cy="1500028"/>
          </a:xfrm>
          <a:prstGeom prst="ellipse">
            <a:avLst/>
          </a:prstGeom>
          <a:solidFill>
            <a:srgbClr val="1B43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文本框 11"/>
          <p:cNvSpPr txBox="1"/>
          <p:nvPr/>
        </p:nvSpPr>
        <p:spPr>
          <a:xfrm>
            <a:off x="2483768" y="2709756"/>
            <a:ext cx="4171762" cy="592470"/>
          </a:xfrm>
          <a:prstGeom prst="rect">
            <a:avLst/>
          </a:prstGeom>
          <a:noFill/>
        </p:spPr>
        <p:txBody>
          <a:bodyPr wrap="square" lIns="68580" tIns="34290" rIns="68580" bIns="34290" rtlCol="0">
            <a:spAutoFit/>
          </a:bodyPr>
          <a:lstStyle/>
          <a:p>
            <a:pPr algn="ctr"/>
            <a:r>
              <a:rPr lang="zh-TW" altLang="en-US" sz="3400" b="1" dirty="0" smtClean="0">
                <a:solidFill>
                  <a:srgbClr val="1B4367"/>
                </a:solidFill>
                <a:cs typeface="+mn-ea"/>
                <a:sym typeface="+mn-lt"/>
              </a:rPr>
              <a:t>研究方法</a:t>
            </a:r>
            <a:endParaRPr lang="zh-CN" altLang="en-US" sz="3400" b="1" dirty="0">
              <a:solidFill>
                <a:srgbClr val="1B4367"/>
              </a:solidFill>
              <a:cs typeface="+mn-ea"/>
              <a:sym typeface="+mn-lt"/>
            </a:endParaRPr>
          </a:p>
        </p:txBody>
      </p:sp>
      <p:sp>
        <p:nvSpPr>
          <p:cNvPr id="105" name="文本框 11"/>
          <p:cNvSpPr txBox="1"/>
          <p:nvPr/>
        </p:nvSpPr>
        <p:spPr>
          <a:xfrm>
            <a:off x="3713476" y="1575042"/>
            <a:ext cx="1732894" cy="838691"/>
          </a:xfrm>
          <a:prstGeom prst="rect">
            <a:avLst/>
          </a:prstGeom>
          <a:noFill/>
        </p:spPr>
        <p:txBody>
          <a:bodyPr wrap="square" lIns="68580" tIns="34290" rIns="68580" bIns="34290" rtlCol="0">
            <a:spAutoFit/>
          </a:bodyPr>
          <a:lstStyle/>
          <a:p>
            <a:pPr algn="ctr">
              <a:lnSpc>
                <a:spcPts val="3000"/>
              </a:lnSpc>
            </a:pPr>
            <a:r>
              <a:rPr lang="en-US" altLang="zh-CN" sz="5400" dirty="0" smtClean="0">
                <a:solidFill>
                  <a:schemeClr val="bg1"/>
                </a:solidFill>
                <a:cs typeface="+mn-ea"/>
                <a:sym typeface="+mn-lt"/>
              </a:rPr>
              <a:t>0</a:t>
            </a:r>
            <a:r>
              <a:rPr lang="en-US" altLang="zh-TW" sz="5400" dirty="0" smtClean="0">
                <a:solidFill>
                  <a:schemeClr val="bg1"/>
                </a:solidFill>
                <a:cs typeface="+mn-ea"/>
                <a:sym typeface="+mn-lt"/>
              </a:rPr>
              <a:t>3</a:t>
            </a:r>
            <a:endParaRPr lang="zh-CN" altLang="en-US" sz="5400" dirty="0">
              <a:solidFill>
                <a:schemeClr val="bg1"/>
              </a:solidFill>
              <a:cs typeface="+mn-ea"/>
              <a:sym typeface="+mn-lt"/>
            </a:endParaRPr>
          </a:p>
          <a:p>
            <a:pPr algn="ctr">
              <a:lnSpc>
                <a:spcPts val="3000"/>
              </a:lnSpc>
            </a:pPr>
            <a:r>
              <a:rPr lang="en-US" altLang="zh-CN" sz="2400" dirty="0" smtClean="0">
                <a:solidFill>
                  <a:schemeClr val="bg1"/>
                </a:solidFill>
                <a:cs typeface="+mn-ea"/>
                <a:sym typeface="+mn-lt"/>
              </a:rPr>
              <a:t>PART </a:t>
            </a:r>
          </a:p>
        </p:txBody>
      </p:sp>
    </p:spTree>
    <p:extLst>
      <p:ext uri="{BB962C8B-B14F-4D97-AF65-F5344CB8AC3E}">
        <p14:creationId xmlns:p14="http://schemas.microsoft.com/office/powerpoint/2010/main" val="408177842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135421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論文一</a:t>
            </a:r>
            <a:r>
              <a:rPr lang="en-US" altLang="zh-TW" sz="2000" b="1" dirty="0" smtClean="0">
                <a:solidFill>
                  <a:srgbClr val="1B4367"/>
                </a:solidFill>
                <a:cs typeface="+mn-ea"/>
                <a:sym typeface="+mn-lt"/>
              </a:rPr>
              <a:t>:</a:t>
            </a:r>
            <a:r>
              <a:rPr lang="en-US" altLang="zh-TW" sz="2000" dirty="0">
                <a:solidFill>
                  <a:srgbClr val="1B4367"/>
                </a:solidFill>
              </a:rPr>
              <a:t>Stochastic Detection of Interior Design Styles Using a Deep-Learning Model for Reference </a:t>
            </a:r>
            <a:r>
              <a:rPr lang="en-US" altLang="zh-TW" sz="2000" dirty="0" smtClean="0">
                <a:solidFill>
                  <a:srgbClr val="1B4367"/>
                </a:solidFill>
              </a:rPr>
              <a:t>Images</a:t>
            </a:r>
          </a:p>
          <a:p>
            <a:pPr defTabSz="683419">
              <a:spcBef>
                <a:spcPct val="20000"/>
              </a:spcBef>
            </a:pPr>
            <a:r>
              <a:rPr lang="en-US" altLang="zh-TW" sz="2000" dirty="0" smtClean="0"/>
              <a:t>(</a:t>
            </a:r>
            <a:r>
              <a:rPr lang="zh-TW" altLang="en-US" sz="2000" dirty="0"/>
              <a:t>使用深度學習模型</a:t>
            </a:r>
            <a:r>
              <a:rPr lang="zh-TW" altLang="en-US" sz="2000" dirty="0" smtClean="0"/>
              <a:t>對圖像</a:t>
            </a:r>
            <a:r>
              <a:rPr lang="zh-TW" altLang="en-US" sz="2000" dirty="0"/>
              <a:t>進行室內設計風格的隨機檢測</a:t>
            </a:r>
            <a:r>
              <a:rPr lang="en-US" altLang="zh-TW" sz="2000" dirty="0" smtClean="0"/>
              <a:t>)</a:t>
            </a:r>
            <a:endParaRPr lang="en-US" altLang="zh-TW" sz="2000" dirty="0"/>
          </a:p>
          <a:p>
            <a:pPr defTabSz="683419">
              <a:spcBef>
                <a:spcPct val="20000"/>
              </a:spcBef>
            </a:pPr>
            <a:endParaRPr lang="zh-CN" altLang="en-US" sz="2000" b="1" dirty="0">
              <a:solidFill>
                <a:srgbClr val="1B4367"/>
              </a:solidFill>
              <a:cs typeface="+mn-ea"/>
              <a:sym typeface="+mn-lt"/>
            </a:endParaRPr>
          </a:p>
        </p:txBody>
      </p:sp>
      <p:sp>
        <p:nvSpPr>
          <p:cNvPr id="20494" name="TextBox 13"/>
          <p:cNvSpPr txBox="1"/>
          <p:nvPr/>
        </p:nvSpPr>
        <p:spPr>
          <a:xfrm>
            <a:off x="1014607" y="3165287"/>
            <a:ext cx="7162740" cy="1107996"/>
          </a:xfrm>
          <a:prstGeom prst="rect">
            <a:avLst/>
          </a:prstGeom>
          <a:noFill/>
          <a:ln w="9525">
            <a:noFill/>
            <a:miter/>
          </a:ln>
        </p:spPr>
        <p:txBody>
          <a:bodyPr wrap="square" lIns="0" tIns="0" rIns="0" bIns="0">
            <a:spAutoFit/>
          </a:bodyPr>
          <a:lstStyle/>
          <a:p>
            <a:pPr>
              <a:lnSpc>
                <a:spcPct val="150000"/>
              </a:lnSpc>
            </a:pPr>
            <a:r>
              <a:rPr lang="zh-TW" altLang="en-US" sz="1600" dirty="0" smtClean="0"/>
              <a:t>作者</a:t>
            </a:r>
            <a:r>
              <a:rPr lang="en-US" altLang="zh-TW" sz="1600" dirty="0"/>
              <a:t>:</a:t>
            </a:r>
            <a:r>
              <a:rPr lang="en-US" altLang="zh-TW" sz="1600" dirty="0" err="1"/>
              <a:t>Jinsung</a:t>
            </a:r>
            <a:r>
              <a:rPr lang="en-US" altLang="zh-TW" sz="1600" dirty="0"/>
              <a:t> Kim</a:t>
            </a:r>
            <a:r>
              <a:rPr lang="zh-TW" altLang="en-US" sz="1600" dirty="0"/>
              <a:t> </a:t>
            </a:r>
            <a:r>
              <a:rPr lang="en-US" altLang="zh-TW" sz="1600" dirty="0"/>
              <a:t>and </a:t>
            </a:r>
            <a:r>
              <a:rPr lang="en-US" altLang="zh-TW" sz="1600" dirty="0" err="1"/>
              <a:t>Jin</a:t>
            </a:r>
            <a:r>
              <a:rPr lang="en-US" altLang="zh-TW" sz="1600" dirty="0"/>
              <a:t>-Kook Lee(2020)</a:t>
            </a:r>
          </a:p>
          <a:p>
            <a:pPr>
              <a:lnSpc>
                <a:spcPct val="150000"/>
              </a:lnSpc>
            </a:pPr>
            <a:r>
              <a:rPr lang="zh-TW" altLang="en-US" sz="1600" dirty="0"/>
              <a:t>出處</a:t>
            </a:r>
            <a:r>
              <a:rPr lang="en-US" altLang="zh-TW" sz="1600" dirty="0"/>
              <a:t>:</a:t>
            </a:r>
            <a:r>
              <a:rPr lang="zh-TW" altLang="en-US" sz="1600" dirty="0"/>
              <a:t>延世大學室內建築與建築環境</a:t>
            </a:r>
            <a:r>
              <a:rPr lang="zh-TW" altLang="en-US" sz="1600" dirty="0" smtClean="0"/>
              <a:t>系</a:t>
            </a:r>
            <a:endParaRPr lang="en-US" altLang="zh-TW" sz="1600" dirty="0" smtClean="0"/>
          </a:p>
          <a:p>
            <a:pPr>
              <a:lnSpc>
                <a:spcPct val="150000"/>
              </a:lnSpc>
            </a:pPr>
            <a:r>
              <a:rPr lang="zh-TW" altLang="en-US" sz="1600" dirty="0"/>
              <a:t>頁數</a:t>
            </a:r>
            <a:r>
              <a:rPr lang="en-US" altLang="zh-TW" sz="1600" dirty="0" smtClean="0"/>
              <a:t>:1-20</a:t>
            </a:r>
            <a:endParaRPr lang="en-US" altLang="zh-TW" sz="1600" dirty="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文獻探討</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616488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a:solidFill>
                  <a:srgbClr val="1B4367"/>
                </a:solidFill>
                <a:cs typeface="+mn-ea"/>
                <a:sym typeface="+mn-lt"/>
              </a:rPr>
              <a:t>為何挑選此論文</a:t>
            </a:r>
            <a:r>
              <a:rPr lang="en-US" altLang="zh-TW" sz="2000" b="1" dirty="0">
                <a:solidFill>
                  <a:srgbClr val="1B4367"/>
                </a:solidFill>
                <a:cs typeface="+mn-ea"/>
                <a:sym typeface="+mn-lt"/>
              </a:rPr>
              <a:t>?</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738664"/>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跟我一樣是室內設計結合深度學習的研究</a:t>
            </a:r>
            <a:endParaRPr lang="en-US" altLang="zh-TW" sz="1600" dirty="0" smtClean="0"/>
          </a:p>
          <a:p>
            <a:pPr marL="342900" indent="-342900">
              <a:lnSpc>
                <a:spcPct val="150000"/>
              </a:lnSpc>
              <a:buFont typeface="+mj-lt"/>
              <a:buAutoNum type="arabicPeriod"/>
            </a:pPr>
            <a:r>
              <a:rPr lang="zh-TW" altLang="en-US" sz="1600" dirty="0" smtClean="0"/>
              <a:t>我</a:t>
            </a:r>
            <a:r>
              <a:rPr lang="zh-TW" altLang="en-US" sz="1600" dirty="0"/>
              <a:t>的研究</a:t>
            </a:r>
            <a:r>
              <a:rPr lang="zh-TW" altLang="en-US" sz="1600" dirty="0" smtClean="0"/>
              <a:t>中有參考到此模型</a:t>
            </a:r>
            <a:endParaRPr lang="en-US" altLang="zh-TW" sz="1600" dirty="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841606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研究問題</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738664"/>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許多室內設計</a:t>
            </a:r>
            <a:r>
              <a:rPr lang="zh-TW" altLang="en-US" sz="1600" dirty="0"/>
              <a:t>風格</a:t>
            </a:r>
            <a:r>
              <a:rPr lang="zh-TW" altLang="en-US" sz="1600" dirty="0" smtClean="0"/>
              <a:t>無明確定義，透過風格辨識將設計風格進行分類</a:t>
            </a:r>
            <a:endParaRPr lang="en-US" altLang="zh-TW" sz="1600" dirty="0"/>
          </a:p>
          <a:p>
            <a:pPr marL="342900" indent="-342900">
              <a:lnSpc>
                <a:spcPct val="150000"/>
              </a:lnSpc>
              <a:buFont typeface="+mj-lt"/>
              <a:buAutoNum type="arabicPeriod"/>
            </a:pPr>
            <a:r>
              <a:rPr lang="zh-TW" altLang="en-US" sz="1600" dirty="0" smtClean="0"/>
              <a:t>用深度學習能否正確判斷出室內設計風格</a:t>
            </a:r>
            <a:endParaRPr lang="en-US" altLang="zh-TW" sz="1600" dirty="0" smtClean="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690268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a:t>
            </a:r>
            <a:r>
              <a:rPr lang="zh-TW" altLang="en-US" sz="2000" b="1" dirty="0">
                <a:solidFill>
                  <a:srgbClr val="1B4367"/>
                </a:solidFill>
                <a:cs typeface="+mn-ea"/>
                <a:sym typeface="+mn-lt"/>
              </a:rPr>
              <a:t>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107996"/>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準備</a:t>
            </a:r>
            <a:r>
              <a:rPr lang="zh-TW" altLang="en-US" sz="1600" dirty="0"/>
              <a:t>室內設計</a:t>
            </a:r>
            <a:r>
              <a:rPr lang="zh-TW" altLang="en-US" sz="1600" dirty="0" smtClean="0"/>
              <a:t>風格參考資料集</a:t>
            </a:r>
            <a:endParaRPr lang="en-US" altLang="zh-TW" sz="1600" dirty="0" smtClean="0"/>
          </a:p>
          <a:p>
            <a:pPr marL="342900" indent="-342900">
              <a:lnSpc>
                <a:spcPct val="150000"/>
              </a:lnSpc>
              <a:buFont typeface="+mj-lt"/>
              <a:buAutoNum type="arabicPeriod"/>
            </a:pPr>
            <a:r>
              <a:rPr lang="zh-TW" altLang="en-US" sz="1600" dirty="0"/>
              <a:t>用</a:t>
            </a:r>
            <a:r>
              <a:rPr lang="en-US" altLang="zh-TW" sz="1600" dirty="0"/>
              <a:t>CNN</a:t>
            </a:r>
            <a:r>
              <a:rPr lang="zh-TW" altLang="en-US" sz="1600" dirty="0" smtClean="0"/>
              <a:t>訓練識別設計風格模型</a:t>
            </a:r>
            <a:endParaRPr lang="en-US" altLang="zh-TW" sz="1600" dirty="0" smtClean="0"/>
          </a:p>
          <a:p>
            <a:pPr marL="342900" indent="-342900">
              <a:lnSpc>
                <a:spcPct val="150000"/>
              </a:lnSpc>
              <a:buFont typeface="+mj-lt"/>
              <a:buAutoNum type="arabicPeriod"/>
            </a:pPr>
            <a:r>
              <a:rPr lang="zh-TW" altLang="en-US" sz="1600" dirty="0"/>
              <a:t>對</a:t>
            </a:r>
            <a:r>
              <a:rPr lang="zh-TW" altLang="en-US" sz="1600" dirty="0" smtClean="0"/>
              <a:t>驗證資料進行風格識別</a:t>
            </a:r>
            <a:endParaRPr lang="en-US" altLang="zh-TW" sz="1600" dirty="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51781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室內設計風格資料準備</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477328"/>
          </a:xfrm>
          <a:prstGeom prst="rect">
            <a:avLst/>
          </a:prstGeom>
          <a:noFill/>
          <a:ln w="9525">
            <a:noFill/>
            <a:miter/>
          </a:ln>
        </p:spPr>
        <p:txBody>
          <a:bodyPr wrap="square" lIns="0" tIns="0" rIns="0" bIns="0">
            <a:spAutoFit/>
          </a:bodyPr>
          <a:lstStyle/>
          <a:p>
            <a:pPr>
              <a:lnSpc>
                <a:spcPct val="150000"/>
              </a:lnSpc>
            </a:pPr>
            <a:r>
              <a:rPr lang="zh-TW" altLang="en-US" sz="1600" dirty="0"/>
              <a:t>資料</a:t>
            </a:r>
            <a:r>
              <a:rPr lang="en-US" altLang="zh-TW" sz="1600" dirty="0" smtClean="0"/>
              <a:t>:</a:t>
            </a:r>
            <a:r>
              <a:rPr lang="zh-TW" altLang="en-US" sz="1600" dirty="0" smtClean="0"/>
              <a:t>客廳圖片</a:t>
            </a:r>
            <a:endParaRPr lang="en-US" altLang="zh-TW" sz="1600" dirty="0" smtClean="0"/>
          </a:p>
          <a:p>
            <a:pPr>
              <a:lnSpc>
                <a:spcPct val="150000"/>
              </a:lnSpc>
            </a:pPr>
            <a:r>
              <a:rPr lang="zh-TW" altLang="en-US" sz="1600" dirty="0" smtClean="0"/>
              <a:t>資料來源</a:t>
            </a:r>
            <a:r>
              <a:rPr lang="en-US" altLang="zh-TW" sz="1600" dirty="0" smtClean="0"/>
              <a:t>:</a:t>
            </a:r>
            <a:r>
              <a:rPr lang="en-US" altLang="zh-TW" sz="1600" dirty="0" err="1"/>
              <a:t>Daum</a:t>
            </a:r>
            <a:r>
              <a:rPr lang="zh-TW" altLang="en-US" sz="1600" dirty="0"/>
              <a:t>房地產、</a:t>
            </a:r>
            <a:r>
              <a:rPr lang="en-US" altLang="zh-TW" sz="1600" dirty="0" err="1"/>
              <a:t>Ohouse</a:t>
            </a:r>
            <a:r>
              <a:rPr lang="zh-TW" altLang="en-US" sz="1600" dirty="0"/>
              <a:t>、</a:t>
            </a:r>
            <a:r>
              <a:rPr lang="en-US" altLang="zh-TW" sz="1600" dirty="0" err="1"/>
              <a:t>Ggumim</a:t>
            </a:r>
            <a:r>
              <a:rPr lang="zh-TW" altLang="en-US" sz="1600" dirty="0"/>
              <a:t>、</a:t>
            </a:r>
            <a:r>
              <a:rPr lang="en-US" altLang="zh-TW" sz="1600" dirty="0"/>
              <a:t>Houzz</a:t>
            </a:r>
            <a:r>
              <a:rPr lang="zh-TW" altLang="en-US" sz="1600" dirty="0"/>
              <a:t>、</a:t>
            </a:r>
            <a:r>
              <a:rPr lang="en-US" altLang="zh-TW" sz="1600" dirty="0" err="1"/>
              <a:t>Zipdoc</a:t>
            </a:r>
            <a:r>
              <a:rPr lang="zh-TW" altLang="en-US" sz="1600" dirty="0" smtClean="0"/>
              <a:t>等</a:t>
            </a:r>
            <a:endParaRPr lang="en-US" altLang="zh-TW" sz="1600" dirty="0" smtClean="0"/>
          </a:p>
          <a:p>
            <a:pPr>
              <a:lnSpc>
                <a:spcPct val="150000"/>
              </a:lnSpc>
            </a:pPr>
            <a:r>
              <a:rPr lang="zh-TW" altLang="en-US" sz="1600" dirty="0"/>
              <a:t>蒐集</a:t>
            </a:r>
            <a:r>
              <a:rPr lang="zh-TW" altLang="en-US" sz="1600" dirty="0" smtClean="0"/>
              <a:t>時間</a:t>
            </a:r>
            <a:r>
              <a:rPr lang="en-US" altLang="zh-TW" sz="1600" dirty="0" smtClean="0"/>
              <a:t>:2020</a:t>
            </a:r>
            <a:r>
              <a:rPr lang="zh-TW" altLang="en-US" sz="1600" dirty="0" smtClean="0"/>
              <a:t>年</a:t>
            </a:r>
            <a:r>
              <a:rPr lang="en-US" altLang="zh-TW" sz="1600" dirty="0" smtClean="0"/>
              <a:t>2</a:t>
            </a:r>
            <a:r>
              <a:rPr lang="zh-TW" altLang="en-US" sz="1600" dirty="0" smtClean="0"/>
              <a:t>月</a:t>
            </a:r>
            <a:r>
              <a:rPr lang="en-US" altLang="zh-TW" sz="1600" dirty="0" smtClean="0"/>
              <a:t>-2020</a:t>
            </a:r>
            <a:r>
              <a:rPr lang="zh-TW" altLang="en-US" sz="1600" dirty="0" smtClean="0"/>
              <a:t>年</a:t>
            </a:r>
            <a:r>
              <a:rPr lang="en-US" altLang="zh-TW" sz="1600" dirty="0" smtClean="0"/>
              <a:t>6</a:t>
            </a:r>
            <a:r>
              <a:rPr lang="zh-TW" altLang="en-US" sz="1600" dirty="0" smtClean="0"/>
              <a:t>月</a:t>
            </a:r>
            <a:endParaRPr lang="en-US" altLang="zh-TW" sz="1600" dirty="0" smtClean="0"/>
          </a:p>
          <a:p>
            <a:pPr>
              <a:lnSpc>
                <a:spcPct val="150000"/>
              </a:lnSpc>
            </a:pPr>
            <a:r>
              <a:rPr lang="en-US" altLang="zh-TW" sz="1600" dirty="0" smtClean="0"/>
              <a:t>Total:480</a:t>
            </a:r>
            <a:r>
              <a:rPr lang="zh-TW" altLang="en-US" sz="1600" dirty="0" smtClean="0"/>
              <a:t>張圖片，每種風格含有</a:t>
            </a:r>
            <a:r>
              <a:rPr lang="en-US" altLang="zh-TW" sz="1600" dirty="0" smtClean="0"/>
              <a:t>120</a:t>
            </a:r>
            <a:r>
              <a:rPr lang="zh-TW" altLang="en-US" sz="1600" dirty="0" smtClean="0"/>
              <a:t>張</a:t>
            </a:r>
            <a:r>
              <a:rPr lang="en-US" altLang="zh-TW" sz="1600" dirty="0" smtClean="0"/>
              <a:t>(</a:t>
            </a:r>
            <a:r>
              <a:rPr lang="zh-TW" altLang="en-US" sz="1600" dirty="0" smtClean="0"/>
              <a:t>現代風、自然風、古典風、休閒風</a:t>
            </a:r>
            <a:r>
              <a:rPr lang="en-US" altLang="zh-TW" sz="1600" dirty="0" smtClean="0"/>
              <a:t>)</a:t>
            </a:r>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121657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資料預處理</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107996"/>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a:t>標記蒐集圖片</a:t>
            </a:r>
            <a:r>
              <a:rPr lang="zh-TW" altLang="en-US" sz="1600" dirty="0" smtClean="0"/>
              <a:t>的</a:t>
            </a:r>
            <a:r>
              <a:rPr lang="zh-TW" altLang="en-US" sz="1600" dirty="0"/>
              <a:t>風格</a:t>
            </a:r>
            <a:endParaRPr lang="en-US" altLang="zh-TW" sz="1600" dirty="0" smtClean="0"/>
          </a:p>
          <a:p>
            <a:pPr marL="342900" indent="-342900">
              <a:lnSpc>
                <a:spcPct val="150000"/>
              </a:lnSpc>
              <a:buFont typeface="+mj-lt"/>
              <a:buAutoNum type="arabicPeriod"/>
            </a:pPr>
            <a:r>
              <a:rPr lang="zh-TW" altLang="en-US" sz="1600" dirty="0" smtClean="0"/>
              <a:t>採用</a:t>
            </a:r>
            <a:r>
              <a:rPr lang="en-US" altLang="zh-TW" sz="1600" dirty="0" smtClean="0"/>
              <a:t>VGG-16</a:t>
            </a:r>
            <a:r>
              <a:rPr lang="zh-TW" altLang="en-US" sz="1600" dirty="0" smtClean="0"/>
              <a:t>，須調整</a:t>
            </a:r>
            <a:r>
              <a:rPr lang="zh-TW" altLang="en-US" sz="1600" dirty="0"/>
              <a:t>圖片</a:t>
            </a:r>
            <a:r>
              <a:rPr lang="zh-TW" altLang="en-US" sz="1600" dirty="0" smtClean="0"/>
              <a:t>大小</a:t>
            </a:r>
            <a:endParaRPr lang="en-US" altLang="zh-TW" sz="1600" dirty="0" smtClean="0"/>
          </a:p>
          <a:p>
            <a:pPr marL="342900" indent="-342900">
              <a:lnSpc>
                <a:spcPct val="150000"/>
              </a:lnSpc>
              <a:buFont typeface="+mj-lt"/>
              <a:buAutoNum type="arabicPeriod"/>
            </a:pPr>
            <a:r>
              <a:rPr lang="zh-TW" altLang="en-US" sz="1600" dirty="0"/>
              <a:t>數據增強</a:t>
            </a:r>
            <a:endParaRPr lang="en-US" altLang="zh-TW" sz="1600" dirty="0" smtClean="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014607" y="3149131"/>
            <a:ext cx="7162740" cy="738664"/>
          </a:xfrm>
          <a:prstGeom prst="rect">
            <a:avLst/>
          </a:prstGeom>
          <a:noFill/>
          <a:ln w="9525">
            <a:noFill/>
            <a:miter/>
          </a:ln>
        </p:spPr>
        <p:txBody>
          <a:bodyPr wrap="square" lIns="0" tIns="0" rIns="0" bIns="0">
            <a:spAutoFit/>
          </a:bodyPr>
          <a:lstStyle/>
          <a:p>
            <a:pPr marL="285750" indent="-285750">
              <a:lnSpc>
                <a:spcPct val="150000"/>
              </a:lnSpc>
              <a:buFont typeface="Wingdings" panose="05000000000000000000" pitchFamily="2" charset="2"/>
              <a:buChar char="Ø"/>
            </a:pPr>
            <a:r>
              <a:rPr lang="en-US" altLang="zh-TW" sz="1600" dirty="0" smtClean="0"/>
              <a:t>480</a:t>
            </a:r>
            <a:r>
              <a:rPr lang="zh-TW" altLang="en-US" sz="1600" dirty="0" smtClean="0"/>
              <a:t>切分為</a:t>
            </a:r>
            <a:r>
              <a:rPr lang="en-US" altLang="zh-TW" sz="1600" dirty="0" smtClean="0"/>
              <a:t>400</a:t>
            </a:r>
            <a:r>
              <a:rPr lang="zh-TW" altLang="en-US" sz="1600" dirty="0" smtClean="0"/>
              <a:t>張訓練集、</a:t>
            </a:r>
            <a:r>
              <a:rPr lang="en-US" altLang="zh-TW" sz="1600" dirty="0" smtClean="0"/>
              <a:t>80</a:t>
            </a:r>
            <a:r>
              <a:rPr lang="zh-TW" altLang="en-US" sz="1600" dirty="0" smtClean="0"/>
              <a:t>張測試集</a:t>
            </a:r>
            <a:endParaRPr lang="en-US" altLang="zh-TW" sz="1600" dirty="0" smtClean="0"/>
          </a:p>
          <a:p>
            <a:pPr marL="285750" indent="-285750">
              <a:lnSpc>
                <a:spcPct val="150000"/>
              </a:lnSpc>
              <a:buFont typeface="Wingdings" panose="05000000000000000000" pitchFamily="2" charset="2"/>
              <a:buChar char="Ø"/>
            </a:pPr>
            <a:r>
              <a:rPr lang="zh-TW" altLang="en-US" sz="1600" dirty="0" smtClean="0"/>
              <a:t>建構分別為</a:t>
            </a:r>
            <a:r>
              <a:rPr lang="en-US" altLang="zh-TW" sz="1600" dirty="0" smtClean="0"/>
              <a:t>100</a:t>
            </a:r>
            <a:r>
              <a:rPr lang="zh-TW" altLang="en-US" sz="1600" dirty="0" smtClean="0"/>
              <a:t>張、</a:t>
            </a:r>
            <a:r>
              <a:rPr lang="en-US" altLang="zh-TW" sz="1600" dirty="0" smtClean="0"/>
              <a:t>200</a:t>
            </a:r>
            <a:r>
              <a:rPr lang="zh-TW" altLang="en-US" sz="1600" dirty="0" smtClean="0"/>
              <a:t>張、</a:t>
            </a:r>
            <a:r>
              <a:rPr lang="en-US" altLang="zh-TW" sz="1600" dirty="0" smtClean="0"/>
              <a:t>400</a:t>
            </a:r>
            <a:r>
              <a:rPr lang="zh-TW" altLang="en-US" sz="1600" dirty="0" smtClean="0"/>
              <a:t>張、</a:t>
            </a:r>
            <a:r>
              <a:rPr lang="en-US" altLang="zh-TW" sz="1600" dirty="0" smtClean="0"/>
              <a:t>800</a:t>
            </a:r>
            <a:r>
              <a:rPr lang="zh-TW" altLang="en-US" sz="1600" dirty="0" smtClean="0"/>
              <a:t>張、</a:t>
            </a:r>
            <a:r>
              <a:rPr lang="en-US" altLang="zh-TW" sz="1600" dirty="0" smtClean="0"/>
              <a:t>4000</a:t>
            </a:r>
            <a:r>
              <a:rPr lang="zh-TW" altLang="en-US" sz="1600" dirty="0" smtClean="0"/>
              <a:t>張的訓練數據集</a:t>
            </a:r>
            <a:endParaRPr lang="en-US" altLang="zh-TW" sz="1600" dirty="0" smtClean="0"/>
          </a:p>
        </p:txBody>
      </p:sp>
    </p:spTree>
    <p:extLst>
      <p:ext uri="{BB962C8B-B14F-4D97-AF65-F5344CB8AC3E}">
        <p14:creationId xmlns:p14="http://schemas.microsoft.com/office/powerpoint/2010/main" val="69068349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使用遷移學習訓練室內設計風格識別模型</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477328"/>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使用</a:t>
            </a:r>
            <a:r>
              <a:rPr lang="en-US" altLang="zh-TW" sz="1600" dirty="0" smtClean="0"/>
              <a:t>VGG-16</a:t>
            </a:r>
            <a:r>
              <a:rPr lang="zh-TW" altLang="en-US" sz="1600" dirty="0" smtClean="0"/>
              <a:t>作為主網路</a:t>
            </a:r>
            <a:endParaRPr lang="en-US" altLang="zh-TW" sz="1600" dirty="0" smtClean="0"/>
          </a:p>
          <a:p>
            <a:pPr marL="342900" indent="-342900">
              <a:lnSpc>
                <a:spcPct val="150000"/>
              </a:lnSpc>
              <a:buFont typeface="+mj-lt"/>
              <a:buAutoNum type="arabicPeriod"/>
            </a:pPr>
            <a:r>
              <a:rPr lang="zh-TW" altLang="en-US" sz="1600" dirty="0"/>
              <a:t>選擇</a:t>
            </a:r>
            <a:r>
              <a:rPr lang="zh-TW" altLang="en-US" sz="1600" dirty="0" smtClean="0"/>
              <a:t>了</a:t>
            </a:r>
            <a:r>
              <a:rPr lang="en-US" altLang="zh-TW" sz="1600" dirty="0" smtClean="0"/>
              <a:t>Place365</a:t>
            </a:r>
            <a:r>
              <a:rPr lang="zh-TW" altLang="en-US" sz="1600" dirty="0" smtClean="0"/>
              <a:t>作為預訓練的模型</a:t>
            </a:r>
            <a:endParaRPr lang="en-US" altLang="zh-TW" sz="1600" dirty="0" smtClean="0"/>
          </a:p>
          <a:p>
            <a:pPr marL="342900" indent="-342900">
              <a:lnSpc>
                <a:spcPct val="150000"/>
              </a:lnSpc>
              <a:buFont typeface="+mj-lt"/>
              <a:buAutoNum type="arabicPeriod"/>
            </a:pPr>
            <a:r>
              <a:rPr lang="zh-TW" altLang="en-US" sz="1600" dirty="0" smtClean="0"/>
              <a:t>在</a:t>
            </a:r>
            <a:r>
              <a:rPr lang="en-US" altLang="zh-TW" sz="1600" dirty="0" smtClean="0"/>
              <a:t>Place365</a:t>
            </a:r>
            <a:r>
              <a:rPr lang="zh-TW" altLang="en-US" sz="1600" dirty="0" smtClean="0"/>
              <a:t>模型添加新的神經網路</a:t>
            </a:r>
            <a:endParaRPr lang="en-US" altLang="zh-TW" sz="1600" dirty="0" smtClean="0"/>
          </a:p>
          <a:p>
            <a:pPr>
              <a:lnSpc>
                <a:spcPct val="150000"/>
              </a:lnSpc>
            </a:pPr>
            <a:endParaRPr lang="en-US" altLang="zh-TW" sz="1600" dirty="0" smtClean="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014607" y="3149131"/>
            <a:ext cx="7162740" cy="738664"/>
          </a:xfrm>
          <a:prstGeom prst="rect">
            <a:avLst/>
          </a:prstGeom>
          <a:noFill/>
          <a:ln w="9525">
            <a:noFill/>
            <a:miter/>
          </a:ln>
        </p:spPr>
        <p:txBody>
          <a:bodyPr wrap="square" lIns="0" tIns="0" rIns="0" bIns="0">
            <a:spAutoFit/>
          </a:bodyPr>
          <a:lstStyle/>
          <a:p>
            <a:pPr marL="285750" indent="-285750">
              <a:lnSpc>
                <a:spcPct val="150000"/>
              </a:lnSpc>
              <a:buFont typeface="Wingdings" panose="05000000000000000000" pitchFamily="2" charset="2"/>
              <a:buChar char="Ø"/>
            </a:pPr>
            <a:r>
              <a:rPr lang="zh-TW" altLang="en-US" sz="1600" dirty="0" smtClean="0"/>
              <a:t>新神經網路由</a:t>
            </a:r>
            <a:r>
              <a:rPr lang="en-US" altLang="zh-TW" sz="1600" dirty="0" smtClean="0"/>
              <a:t>256</a:t>
            </a:r>
            <a:r>
              <a:rPr lang="zh-TW" altLang="en-US" sz="1600" dirty="0" smtClean="0"/>
              <a:t>個輸出全連接層，一個</a:t>
            </a:r>
            <a:r>
              <a:rPr lang="en-US" altLang="zh-TW" sz="1600" dirty="0" smtClean="0"/>
              <a:t>Dropout(0.5)</a:t>
            </a:r>
            <a:r>
              <a:rPr lang="zh-TW" altLang="en-US" sz="1600" dirty="0" smtClean="0"/>
              <a:t>及一個</a:t>
            </a:r>
            <a:r>
              <a:rPr lang="en-US" altLang="zh-TW" sz="1600" dirty="0" err="1" smtClean="0"/>
              <a:t>softmax</a:t>
            </a:r>
            <a:r>
              <a:rPr lang="zh-TW" altLang="en-US" sz="1600" dirty="0" smtClean="0"/>
              <a:t>激活函數組成。</a:t>
            </a:r>
            <a:endParaRPr lang="en-US" altLang="zh-TW" sz="1600" dirty="0" smtClean="0"/>
          </a:p>
        </p:txBody>
      </p:sp>
    </p:spTree>
    <p:extLst>
      <p:ext uri="{BB962C8B-B14F-4D97-AF65-F5344CB8AC3E}">
        <p14:creationId xmlns:p14="http://schemas.microsoft.com/office/powerpoint/2010/main" val="354585264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325858"/>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預設最大值</a:t>
            </a:r>
            <a:r>
              <a:rPr lang="en-US" altLang="zh-TW" sz="1600" dirty="0" smtClean="0"/>
              <a:t>epoch</a:t>
            </a:r>
            <a:r>
              <a:rPr lang="zh-TW" altLang="en-US" sz="1600" dirty="0" smtClean="0"/>
              <a:t>為</a:t>
            </a:r>
            <a:r>
              <a:rPr lang="en-US" altLang="zh-TW" sz="1600" dirty="0" smtClean="0"/>
              <a:t>500</a:t>
            </a:r>
            <a:r>
              <a:rPr lang="zh-TW" altLang="en-US" sz="1600" dirty="0" smtClean="0"/>
              <a:t>，為防止過擬合訓練在</a:t>
            </a:r>
            <a:r>
              <a:rPr lang="en-US" altLang="zh-TW" sz="1600" dirty="0" smtClean="0"/>
              <a:t>145epoch</a:t>
            </a:r>
            <a:r>
              <a:rPr lang="zh-TW" altLang="en-US" sz="1600" dirty="0" smtClean="0"/>
              <a:t>時停止</a:t>
            </a:r>
            <a:endParaRPr lang="en-US" altLang="zh-TW" sz="1600" dirty="0" smtClean="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8748" y="2165491"/>
            <a:ext cx="5114458" cy="2647911"/>
          </a:xfrm>
          <a:prstGeom prst="rect">
            <a:avLst/>
          </a:prstGeom>
        </p:spPr>
      </p:pic>
    </p:spTree>
    <p:extLst>
      <p:ext uri="{BB962C8B-B14F-4D97-AF65-F5344CB8AC3E}">
        <p14:creationId xmlns:p14="http://schemas.microsoft.com/office/powerpoint/2010/main" val="292152078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477328"/>
          </a:xfrm>
          <a:prstGeom prst="rect">
            <a:avLst/>
          </a:prstGeom>
          <a:noFill/>
          <a:ln w="9525">
            <a:noFill/>
            <a:miter/>
          </a:ln>
        </p:spPr>
        <p:txBody>
          <a:bodyPr wrap="square" lIns="0" tIns="0" rIns="0" bIns="0">
            <a:spAutoFit/>
          </a:bodyPr>
          <a:lstStyle/>
          <a:p>
            <a:r>
              <a:rPr lang="zh-TW" altLang="en-US" sz="1600" dirty="0"/>
              <a:t>論文一</a:t>
            </a:r>
            <a:r>
              <a:rPr lang="en-US" altLang="zh-TW" sz="1600" dirty="0"/>
              <a:t>:</a:t>
            </a:r>
            <a:r>
              <a:rPr lang="zh-TW" altLang="en-US" sz="1600" dirty="0"/>
              <a:t>研究結果</a:t>
            </a:r>
            <a:r>
              <a:rPr lang="en-US" altLang="zh-TW" sz="1600" dirty="0"/>
              <a:t>top-1</a:t>
            </a:r>
          </a:p>
          <a:p>
            <a:r>
              <a:rPr lang="en-US" altLang="zh-TW" sz="1600" dirty="0"/>
              <a:t>100</a:t>
            </a:r>
            <a:r>
              <a:rPr lang="zh-TW" altLang="en-US" sz="1600" dirty="0"/>
              <a:t>張</a:t>
            </a:r>
            <a:r>
              <a:rPr lang="en-US" altLang="zh-TW" sz="1600" dirty="0"/>
              <a:t>:32.4%</a:t>
            </a:r>
          </a:p>
          <a:p>
            <a:r>
              <a:rPr lang="en-US" altLang="zh-TW" sz="1600" dirty="0"/>
              <a:t>200</a:t>
            </a:r>
            <a:r>
              <a:rPr lang="zh-TW" altLang="en-US" sz="1600" dirty="0"/>
              <a:t>張</a:t>
            </a:r>
            <a:r>
              <a:rPr lang="en-US" altLang="zh-TW" sz="1600" dirty="0"/>
              <a:t>:54.3%</a:t>
            </a:r>
          </a:p>
          <a:p>
            <a:r>
              <a:rPr lang="en-US" altLang="zh-TW" sz="1600" dirty="0"/>
              <a:t>400</a:t>
            </a:r>
            <a:r>
              <a:rPr lang="zh-TW" altLang="en-US" sz="1600" dirty="0"/>
              <a:t>張</a:t>
            </a:r>
            <a:r>
              <a:rPr lang="en-US" altLang="zh-TW" sz="1600" dirty="0"/>
              <a:t>:59.8%</a:t>
            </a:r>
          </a:p>
          <a:p>
            <a:r>
              <a:rPr lang="en-US" altLang="zh-TW" sz="1600" dirty="0"/>
              <a:t>800</a:t>
            </a:r>
            <a:r>
              <a:rPr lang="zh-TW" altLang="en-US" sz="1600" dirty="0"/>
              <a:t>張</a:t>
            </a:r>
            <a:r>
              <a:rPr lang="en-US" altLang="zh-TW" sz="1600" dirty="0"/>
              <a:t>:68.8%</a:t>
            </a:r>
          </a:p>
          <a:p>
            <a:r>
              <a:rPr lang="en-US" altLang="zh-TW" sz="1600" dirty="0"/>
              <a:t>4000</a:t>
            </a:r>
            <a:r>
              <a:rPr lang="zh-TW" altLang="en-US" sz="1600" dirty="0"/>
              <a:t>張</a:t>
            </a:r>
            <a:r>
              <a:rPr lang="en-US" altLang="zh-TW" sz="1600" dirty="0"/>
              <a:t>:61.5%</a:t>
            </a:r>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使用深度學習模型對參考圖像進行室內設計風格的隨機檢測</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071898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椭圆 1"/>
          <p:cNvSpPr/>
          <p:nvPr/>
        </p:nvSpPr>
        <p:spPr>
          <a:xfrm>
            <a:off x="3819635" y="1089058"/>
            <a:ext cx="1500028" cy="1500028"/>
          </a:xfrm>
          <a:prstGeom prst="ellipse">
            <a:avLst/>
          </a:prstGeom>
          <a:solidFill>
            <a:srgbClr val="1B43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483768" y="2709756"/>
            <a:ext cx="4171762" cy="592470"/>
          </a:xfrm>
          <a:prstGeom prst="rect">
            <a:avLst/>
          </a:prstGeom>
          <a:noFill/>
        </p:spPr>
        <p:txBody>
          <a:bodyPr wrap="square" lIns="68580" tIns="34290" rIns="68580" bIns="34290" rtlCol="0">
            <a:spAutoFit/>
          </a:bodyPr>
          <a:lstStyle/>
          <a:p>
            <a:pPr algn="ctr"/>
            <a:r>
              <a:rPr lang="zh-TW" altLang="en-US" sz="3400" b="1" dirty="0" smtClean="0">
                <a:solidFill>
                  <a:srgbClr val="1B4367"/>
                </a:solidFill>
                <a:cs typeface="+mn-ea"/>
                <a:sym typeface="+mn-lt"/>
              </a:rPr>
              <a:t>緒論</a:t>
            </a:r>
            <a:endParaRPr lang="zh-CN" altLang="en-US" sz="3400" b="1" dirty="0">
              <a:solidFill>
                <a:srgbClr val="1B4367"/>
              </a:solidFill>
              <a:cs typeface="+mn-ea"/>
              <a:sym typeface="+mn-lt"/>
            </a:endParaRPr>
          </a:p>
        </p:txBody>
      </p:sp>
      <p:sp>
        <p:nvSpPr>
          <p:cNvPr id="95" name="文本框 11"/>
          <p:cNvSpPr txBox="1"/>
          <p:nvPr/>
        </p:nvSpPr>
        <p:spPr>
          <a:xfrm>
            <a:off x="3713476" y="1575042"/>
            <a:ext cx="1732894" cy="815736"/>
          </a:xfrm>
          <a:prstGeom prst="rect">
            <a:avLst/>
          </a:prstGeom>
          <a:noFill/>
        </p:spPr>
        <p:txBody>
          <a:bodyPr wrap="square" lIns="68580" tIns="34290" rIns="68580" bIns="34290" rtlCol="0">
            <a:spAutoFit/>
          </a:bodyPr>
          <a:lstStyle/>
          <a:p>
            <a:pPr algn="ctr">
              <a:lnSpc>
                <a:spcPts val="3000"/>
              </a:lnSpc>
            </a:pPr>
            <a:r>
              <a:rPr lang="en-US" altLang="zh-CN" sz="5400" dirty="0">
                <a:solidFill>
                  <a:schemeClr val="bg1"/>
                </a:solidFill>
                <a:cs typeface="+mn-ea"/>
                <a:sym typeface="+mn-lt"/>
              </a:rPr>
              <a:t>01</a:t>
            </a:r>
            <a:endParaRPr lang="zh-CN" altLang="en-US" sz="5400" dirty="0">
              <a:solidFill>
                <a:schemeClr val="bg1"/>
              </a:solidFill>
              <a:cs typeface="+mn-ea"/>
              <a:sym typeface="+mn-lt"/>
            </a:endParaRPr>
          </a:p>
          <a:p>
            <a:pPr algn="ctr">
              <a:lnSpc>
                <a:spcPts val="3000"/>
              </a:lnSpc>
            </a:pPr>
            <a:r>
              <a:rPr lang="en-US" altLang="zh-CN" sz="2400" dirty="0" smtClean="0">
                <a:solidFill>
                  <a:schemeClr val="bg1"/>
                </a:solidFill>
                <a:cs typeface="+mn-ea"/>
                <a:sym typeface="+mn-lt"/>
              </a:rPr>
              <a:t>PART </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1354217"/>
          </a:xfrm>
          <a:prstGeom prst="rect">
            <a:avLst/>
          </a:prstGeom>
          <a:noFill/>
          <a:ln w="9525">
            <a:noFill/>
            <a:miter/>
          </a:ln>
        </p:spPr>
        <p:txBody>
          <a:bodyPr wrap="square" lIns="0" tIns="0" rIns="0" bIns="0">
            <a:spAutoFit/>
          </a:bodyPr>
          <a:lstStyle/>
          <a:p>
            <a:r>
              <a:rPr lang="zh-TW" altLang="en-US" sz="2000" b="1" dirty="0" smtClean="0">
                <a:solidFill>
                  <a:srgbClr val="1B4367"/>
                </a:solidFill>
                <a:cs typeface="+mn-ea"/>
                <a:sym typeface="+mn-lt"/>
              </a:rPr>
              <a:t>論文二</a:t>
            </a:r>
            <a:r>
              <a:rPr lang="en-US" altLang="zh-TW" sz="2000" b="1" dirty="0" smtClean="0">
                <a:solidFill>
                  <a:srgbClr val="1B4367"/>
                </a:solidFill>
                <a:cs typeface="+mn-ea"/>
                <a:sym typeface="+mn-lt"/>
              </a:rPr>
              <a:t>:</a:t>
            </a:r>
            <a:r>
              <a:rPr lang="en-US" altLang="zh-TW" sz="2000" b="1" dirty="0">
                <a:solidFill>
                  <a:srgbClr val="1B4367"/>
                </a:solidFill>
              </a:rPr>
              <a:t>Multi-Scale Weighted Fusion Attentive Generative Adversarial Network for Single Image De-Raining</a:t>
            </a:r>
          </a:p>
          <a:p>
            <a:pPr defTabSz="683419">
              <a:spcBef>
                <a:spcPct val="20000"/>
              </a:spcBef>
            </a:pPr>
            <a:r>
              <a:rPr lang="en-US" altLang="zh-TW" sz="2000" dirty="0" smtClean="0"/>
              <a:t>(</a:t>
            </a:r>
            <a:r>
              <a:rPr lang="zh-TW" altLang="en-US" sz="2000" dirty="0"/>
              <a:t>以多尺度加權融合空間注意力生成對抗網絡的圖像除雨之研究</a:t>
            </a:r>
            <a:r>
              <a:rPr lang="en-US" altLang="zh-TW" sz="2000" dirty="0" smtClean="0"/>
              <a:t>)</a:t>
            </a:r>
            <a:endParaRPr lang="en-US" altLang="zh-TW" sz="2000" dirty="0"/>
          </a:p>
          <a:p>
            <a:pPr defTabSz="683419">
              <a:spcBef>
                <a:spcPct val="20000"/>
              </a:spcBef>
            </a:pPr>
            <a:endParaRPr lang="zh-CN" altLang="en-US" sz="2000" b="1" dirty="0">
              <a:solidFill>
                <a:srgbClr val="1B4367"/>
              </a:solidFill>
              <a:cs typeface="+mn-ea"/>
              <a:sym typeface="+mn-lt"/>
            </a:endParaRPr>
          </a:p>
        </p:txBody>
      </p:sp>
      <p:sp>
        <p:nvSpPr>
          <p:cNvPr id="20494" name="TextBox 13"/>
          <p:cNvSpPr txBox="1"/>
          <p:nvPr/>
        </p:nvSpPr>
        <p:spPr>
          <a:xfrm>
            <a:off x="1014607" y="3165287"/>
            <a:ext cx="7162740" cy="1107996"/>
          </a:xfrm>
          <a:prstGeom prst="rect">
            <a:avLst/>
          </a:prstGeom>
          <a:noFill/>
          <a:ln w="9525">
            <a:noFill/>
            <a:miter/>
          </a:ln>
        </p:spPr>
        <p:txBody>
          <a:bodyPr wrap="square" lIns="0" tIns="0" rIns="0" bIns="0">
            <a:spAutoFit/>
          </a:bodyPr>
          <a:lstStyle/>
          <a:p>
            <a:pPr>
              <a:lnSpc>
                <a:spcPct val="150000"/>
              </a:lnSpc>
            </a:pPr>
            <a:r>
              <a:rPr lang="zh-TW" altLang="en-US" sz="1600" dirty="0" smtClean="0"/>
              <a:t>作者</a:t>
            </a:r>
            <a:r>
              <a:rPr lang="en-US" altLang="zh-TW" sz="1600" dirty="0" smtClean="0"/>
              <a:t>:</a:t>
            </a:r>
            <a:r>
              <a:rPr lang="en-US" altLang="zh-TW" sz="1600" dirty="0" err="1" smtClean="0"/>
              <a:t>Xiaojun</a:t>
            </a:r>
            <a:r>
              <a:rPr lang="en-US" altLang="zh-TW" sz="1600" dirty="0" smtClean="0"/>
              <a:t> Bi</a:t>
            </a:r>
            <a:r>
              <a:rPr lang="zh-TW" altLang="en-US" sz="1600" dirty="0" smtClean="0"/>
              <a:t>、</a:t>
            </a:r>
            <a:r>
              <a:rPr lang="en-US" altLang="zh-TW" sz="1600" dirty="0" err="1" smtClean="0"/>
              <a:t>Junyao</a:t>
            </a:r>
            <a:r>
              <a:rPr lang="en-US" altLang="zh-TW" sz="1600" dirty="0" smtClean="0"/>
              <a:t> Xing(2020</a:t>
            </a:r>
            <a:r>
              <a:rPr lang="en-US" altLang="zh-TW" sz="1600" dirty="0"/>
              <a:t>)</a:t>
            </a:r>
          </a:p>
          <a:p>
            <a:pPr>
              <a:lnSpc>
                <a:spcPct val="150000"/>
              </a:lnSpc>
            </a:pPr>
            <a:r>
              <a:rPr lang="zh-TW" altLang="en-US" sz="1600" dirty="0"/>
              <a:t>出處</a:t>
            </a:r>
            <a:r>
              <a:rPr lang="en-US" altLang="zh-TW" sz="1600" dirty="0" smtClean="0"/>
              <a:t>:IEEE</a:t>
            </a:r>
          </a:p>
          <a:p>
            <a:pPr>
              <a:lnSpc>
                <a:spcPct val="150000"/>
              </a:lnSpc>
            </a:pPr>
            <a:r>
              <a:rPr lang="zh-TW" altLang="en-US" sz="1600" dirty="0"/>
              <a:t>頁數</a:t>
            </a:r>
            <a:r>
              <a:rPr lang="en-US" altLang="zh-TW" sz="1600" dirty="0" smtClean="0"/>
              <a:t>:69838-69848</a:t>
            </a:r>
            <a:endParaRPr lang="en-US" altLang="zh-TW" sz="1600" dirty="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文獻探討</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340899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a:solidFill>
                  <a:srgbClr val="1B4367"/>
                </a:solidFill>
                <a:cs typeface="+mn-ea"/>
                <a:sym typeface="+mn-lt"/>
              </a:rPr>
              <a:t>為何挑選此論文</a:t>
            </a:r>
            <a:r>
              <a:rPr lang="en-US" altLang="zh-TW" sz="2000" b="1" dirty="0">
                <a:solidFill>
                  <a:srgbClr val="1B4367"/>
                </a:solidFill>
                <a:cs typeface="+mn-ea"/>
                <a:sym typeface="+mn-lt"/>
              </a:rPr>
              <a:t>?</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695190"/>
          </a:xfrm>
          <a:prstGeom prst="rect">
            <a:avLst/>
          </a:prstGeom>
          <a:noFill/>
          <a:ln w="9525">
            <a:noFill/>
            <a:miter/>
          </a:ln>
        </p:spPr>
        <p:txBody>
          <a:bodyPr wrap="square" lIns="0" tIns="0" rIns="0" bIns="0">
            <a:spAutoFit/>
          </a:bodyPr>
          <a:lstStyle/>
          <a:p>
            <a:pPr>
              <a:lnSpc>
                <a:spcPct val="150000"/>
              </a:lnSpc>
            </a:pPr>
            <a:r>
              <a:rPr lang="zh-TW" altLang="en-US" sz="1600" dirty="0"/>
              <a:t>此</a:t>
            </a:r>
            <a:r>
              <a:rPr lang="zh-TW" altLang="en-US" sz="1600" dirty="0" smtClean="0"/>
              <a:t>論文也是生成</a:t>
            </a:r>
            <a:r>
              <a:rPr lang="zh-TW" altLang="en-US" sz="1600" dirty="0"/>
              <a:t>對抗網路的</a:t>
            </a:r>
            <a:r>
              <a:rPr lang="zh-TW" altLang="en-US" sz="1600" dirty="0" smtClean="0"/>
              <a:t>研究</a:t>
            </a:r>
            <a:endParaRPr lang="en-US" altLang="zh-TW" sz="1600" dirty="0" smtClean="0"/>
          </a:p>
          <a:p>
            <a:pPr>
              <a:lnSpc>
                <a:spcPct val="150000"/>
              </a:lnSpc>
            </a:pPr>
            <a:r>
              <a:rPr lang="zh-TW" altLang="en-US" sz="1600" dirty="0"/>
              <a:t>此</a:t>
            </a:r>
            <a:r>
              <a:rPr lang="zh-TW" altLang="en-US" sz="1600" dirty="0" smtClean="0"/>
              <a:t>論文的研究有創造出新的</a:t>
            </a:r>
            <a:r>
              <a:rPr lang="en-US" altLang="zh-TW" sz="1600" dirty="0" smtClean="0"/>
              <a:t>GAN</a:t>
            </a:r>
            <a:r>
              <a:rPr lang="zh-TW" altLang="en-US" sz="1600" dirty="0" smtClean="0"/>
              <a:t>，值得參考學習</a:t>
            </a:r>
            <a:endParaRPr lang="en-US" altLang="zh-TW" sz="1600" dirty="0"/>
          </a:p>
        </p:txBody>
      </p:sp>
      <p:sp>
        <p:nvSpPr>
          <p:cNvPr id="24" name="文本框 15"/>
          <p:cNvSpPr txBox="1"/>
          <p:nvPr/>
        </p:nvSpPr>
        <p:spPr>
          <a:xfrm>
            <a:off x="709386" y="309785"/>
            <a:ext cx="7690902" cy="346249"/>
          </a:xfrm>
          <a:prstGeom prst="rect">
            <a:avLst/>
          </a:prstGeom>
          <a:noFill/>
        </p:spPr>
        <p:txBody>
          <a:bodyPr wrap="square" lIns="68580" tIns="34290" rIns="68580" bIns="34290" rtlCol="0">
            <a:spAutoFit/>
          </a:bodyPr>
          <a:lstStyle/>
          <a:p>
            <a:r>
              <a:rPr lang="zh-TW" altLang="en-US" sz="1800" b="1" dirty="0">
                <a:solidFill>
                  <a:srgbClr val="1B4367"/>
                </a:solidFill>
              </a:rPr>
              <a:t>以多尺度加權融合空間注意力生成對抗網絡的圖像除雨之研究</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516331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研究問題</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477328"/>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利用生成對抗網路是否可以解決照片中雨痕</a:t>
            </a:r>
            <a:r>
              <a:rPr lang="zh-TW" altLang="en-US" sz="1600" dirty="0"/>
              <a:t>密度繁多的問題</a:t>
            </a:r>
            <a:endParaRPr lang="en-US" altLang="zh-TW" sz="1600" dirty="0"/>
          </a:p>
          <a:p>
            <a:pPr marL="342900" indent="-342900">
              <a:lnSpc>
                <a:spcPct val="150000"/>
              </a:lnSpc>
              <a:buFont typeface="+mj-lt"/>
              <a:buAutoNum type="arabicPeriod"/>
            </a:pPr>
            <a:r>
              <a:rPr lang="zh-TW" altLang="en-US" sz="1600" dirty="0" smtClean="0"/>
              <a:t>早期深度學習</a:t>
            </a:r>
            <a:r>
              <a:rPr lang="zh-TW" altLang="en-US" sz="1600" dirty="0"/>
              <a:t>除雨</a:t>
            </a:r>
            <a:r>
              <a:rPr lang="zh-TW" altLang="en-US" sz="1600" dirty="0" smtClean="0"/>
              <a:t>效果有限制，例如深度學習訓練資料的雨痕有限</a:t>
            </a:r>
            <a:endParaRPr lang="en-US" altLang="zh-TW" sz="1600" dirty="0" smtClean="0"/>
          </a:p>
          <a:p>
            <a:pPr marL="342900" indent="-342900">
              <a:lnSpc>
                <a:spcPct val="150000"/>
              </a:lnSpc>
              <a:buFont typeface="+mj-lt"/>
              <a:buAutoNum type="arabicPeriod"/>
            </a:pPr>
            <a:r>
              <a:rPr lang="zh-TW" altLang="en-US" sz="1600" dirty="0" smtClean="0"/>
              <a:t>訓練出新的</a:t>
            </a:r>
            <a:r>
              <a:rPr lang="en-US" altLang="zh-TW" sz="1600" dirty="0" smtClean="0"/>
              <a:t>GAN:MWA-</a:t>
            </a:r>
            <a:r>
              <a:rPr lang="en-US" altLang="zh-TW" sz="1600" dirty="0" err="1" smtClean="0"/>
              <a:t>GANet</a:t>
            </a:r>
            <a:r>
              <a:rPr lang="en-US" altLang="zh-TW" sz="1600" dirty="0" smtClean="0"/>
              <a:t>(</a:t>
            </a:r>
            <a:r>
              <a:rPr lang="zh-TW" altLang="en-US" sz="1600" dirty="0"/>
              <a:t>多尺度加權融合注意力生成對抗網絡</a:t>
            </a:r>
            <a:r>
              <a:rPr lang="en-US" altLang="zh-TW" sz="1600" dirty="0" smtClean="0"/>
              <a:t>)</a:t>
            </a:r>
            <a:r>
              <a:rPr lang="zh-TW" altLang="en-US" sz="1600" dirty="0" smtClean="0"/>
              <a:t>並與其他模型進行比較是否能贏過其他模型</a:t>
            </a:r>
            <a:endParaRPr lang="en-US" altLang="zh-TW" sz="16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r>
              <a:rPr lang="zh-TW" altLang="en-US" sz="1600" b="1" dirty="0">
                <a:solidFill>
                  <a:srgbClr val="1B4367"/>
                </a:solidFill>
              </a:rPr>
              <a:t>以多尺度加權融合空間注意力生成對抗網絡的圖像除雨之研究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9299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2585323"/>
          </a:xfrm>
          <a:prstGeom prst="rect">
            <a:avLst/>
          </a:prstGeom>
          <a:noFill/>
          <a:ln w="9525">
            <a:noFill/>
            <a:miter/>
          </a:ln>
        </p:spPr>
        <p:txBody>
          <a:bodyPr wrap="square" lIns="0" tIns="0" rIns="0" bIns="0">
            <a:spAutoFit/>
          </a:bodyPr>
          <a:lstStyle/>
          <a:p>
            <a:pPr marL="342900" indent="-342900">
              <a:lnSpc>
                <a:spcPct val="150000"/>
              </a:lnSpc>
              <a:buFont typeface="Wingdings" panose="05000000000000000000" pitchFamily="2" charset="2"/>
              <a:buChar char="Ø"/>
            </a:pPr>
            <a:r>
              <a:rPr lang="zh-TW" altLang="en-US" sz="1600" dirty="0"/>
              <a:t>生成器</a:t>
            </a:r>
            <a:r>
              <a:rPr lang="en-US" altLang="zh-TW" sz="1600" dirty="0"/>
              <a:t>=&gt;</a:t>
            </a:r>
            <a:r>
              <a:rPr lang="zh-TW" altLang="en-US" sz="1600" dirty="0"/>
              <a:t>將含有雨水的圖片生成出沒有雨水的圖片</a:t>
            </a:r>
            <a:endParaRPr lang="en-US" altLang="zh-TW" sz="1600" dirty="0"/>
          </a:p>
          <a:p>
            <a:pPr marL="342900" indent="-342900">
              <a:lnSpc>
                <a:spcPct val="150000"/>
              </a:lnSpc>
              <a:buFont typeface="Wingdings" panose="05000000000000000000" pitchFamily="2" charset="2"/>
              <a:buChar char="Ø"/>
            </a:pPr>
            <a:r>
              <a:rPr lang="zh-TW" altLang="en-US" sz="1600" dirty="0"/>
              <a:t>鑑別器</a:t>
            </a:r>
            <a:r>
              <a:rPr lang="en-US" altLang="zh-TW" sz="1600" dirty="0"/>
              <a:t>=&gt;</a:t>
            </a:r>
            <a:r>
              <a:rPr lang="zh-TW" altLang="en-US" sz="1600" dirty="0"/>
              <a:t>使用鑑別器判斷圖片與真實圖片的距離</a:t>
            </a:r>
            <a:endParaRPr lang="en-US" altLang="zh-TW" sz="1600" dirty="0"/>
          </a:p>
          <a:p>
            <a:pPr marL="342900" indent="-342900">
              <a:lnSpc>
                <a:spcPct val="150000"/>
              </a:lnSpc>
              <a:buFont typeface="Wingdings" panose="05000000000000000000" pitchFamily="2" charset="2"/>
              <a:buChar char="Ø"/>
            </a:pPr>
            <a:endParaRPr lang="en-US" altLang="zh-TW" sz="1600" dirty="0"/>
          </a:p>
          <a:p>
            <a:pPr marL="285750" indent="-285750">
              <a:lnSpc>
                <a:spcPct val="150000"/>
              </a:lnSpc>
              <a:buFont typeface="Wingdings" panose="05000000000000000000" pitchFamily="2" charset="2"/>
              <a:buChar char="Ø"/>
            </a:pPr>
            <a:r>
              <a:rPr lang="zh-TW" altLang="en-US" sz="1600" dirty="0" smtClean="0"/>
              <a:t> 生成</a:t>
            </a:r>
            <a:r>
              <a:rPr lang="zh-TW" altLang="en-US" sz="1600" dirty="0"/>
              <a:t>器包含</a:t>
            </a:r>
            <a:r>
              <a:rPr lang="en-US" altLang="zh-TW" sz="1600" dirty="0"/>
              <a:t>:</a:t>
            </a:r>
            <a:r>
              <a:rPr lang="zh-TW" altLang="en-US" sz="1600" dirty="0"/>
              <a:t>多尺度</a:t>
            </a:r>
            <a:r>
              <a:rPr lang="zh-TW" altLang="en-US" sz="1600" dirty="0" smtClean="0"/>
              <a:t>加權</a:t>
            </a:r>
            <a:r>
              <a:rPr lang="en-US" altLang="zh-TW" sz="1600" dirty="0"/>
              <a:t>Module </a:t>
            </a:r>
            <a:r>
              <a:rPr lang="zh-TW" altLang="en-US" sz="1600" dirty="0" smtClean="0"/>
              <a:t>、</a:t>
            </a:r>
            <a:r>
              <a:rPr lang="zh-TW" altLang="en-US" sz="1600" dirty="0"/>
              <a:t>改進</a:t>
            </a:r>
            <a:r>
              <a:rPr lang="zh-TW" altLang="en-US" sz="1600" dirty="0" smtClean="0"/>
              <a:t>空間</a:t>
            </a:r>
            <a:r>
              <a:rPr lang="en-US" altLang="zh-TW" sz="1600" dirty="0"/>
              <a:t>Module </a:t>
            </a:r>
            <a:r>
              <a:rPr lang="zh-TW" altLang="en-US" sz="1600" dirty="0" smtClean="0"/>
              <a:t>、自</a:t>
            </a:r>
            <a:r>
              <a:rPr lang="zh-TW" altLang="en-US" sz="1600" dirty="0"/>
              <a:t>編碼器</a:t>
            </a:r>
            <a:endParaRPr lang="en-US" altLang="zh-TW" sz="1600" dirty="0"/>
          </a:p>
          <a:p>
            <a:pPr marL="342900" indent="-342900">
              <a:lnSpc>
                <a:spcPct val="150000"/>
              </a:lnSpc>
              <a:buFont typeface="Wingdings" panose="05000000000000000000" pitchFamily="2" charset="2"/>
              <a:buChar char="Ø"/>
            </a:pPr>
            <a:r>
              <a:rPr lang="zh-TW" altLang="en-US" sz="1600" dirty="0"/>
              <a:t>鑑別器包含</a:t>
            </a:r>
            <a:r>
              <a:rPr lang="en-US" altLang="zh-TW" sz="1600" dirty="0"/>
              <a:t>:</a:t>
            </a:r>
            <a:r>
              <a:rPr lang="zh-TW" altLang="en-US" sz="1600" dirty="0"/>
              <a:t>卷</a:t>
            </a:r>
            <a:r>
              <a:rPr lang="zh-TW" altLang="en-US" sz="1600" dirty="0" smtClean="0"/>
              <a:t>積層、</a:t>
            </a:r>
            <a:r>
              <a:rPr lang="en-US" altLang="zh-TW" sz="1600" dirty="0" smtClean="0"/>
              <a:t>batch-normalization</a:t>
            </a:r>
            <a:r>
              <a:rPr lang="zh-TW" altLang="en-US" sz="1600" dirty="0" smtClean="0"/>
              <a:t>層、</a:t>
            </a:r>
            <a:r>
              <a:rPr lang="en-US" altLang="zh-TW" sz="1600" dirty="0" err="1"/>
              <a:t>ReLu</a:t>
            </a:r>
            <a:r>
              <a:rPr lang="zh-TW" altLang="en-US" sz="1600" dirty="0"/>
              <a:t>層</a:t>
            </a:r>
            <a:endParaRPr lang="en-US" altLang="zh-TW" sz="1600" dirty="0"/>
          </a:p>
          <a:p>
            <a:pPr marL="342900" indent="-342900">
              <a:lnSpc>
                <a:spcPct val="150000"/>
              </a:lnSpc>
              <a:buFont typeface="Wingdings" panose="05000000000000000000" pitchFamily="2" charset="2"/>
              <a:buChar char="Ø"/>
            </a:pPr>
            <a:endParaRPr lang="en-US" altLang="zh-TW" sz="1600" dirty="0"/>
          </a:p>
          <a:p>
            <a:pPr marL="342900" indent="-342900">
              <a:lnSpc>
                <a:spcPct val="150000"/>
              </a:lnSpc>
              <a:buFont typeface="Wingdings" panose="05000000000000000000" pitchFamily="2" charset="2"/>
              <a:buChar char="Ø"/>
            </a:pPr>
            <a:r>
              <a:rPr lang="zh-TW" altLang="en-US" sz="1600" dirty="0"/>
              <a:t>提出新的</a:t>
            </a:r>
            <a:r>
              <a:rPr lang="en-US" altLang="zh-TW" sz="1600" dirty="0" smtClean="0"/>
              <a:t>GAN:MWA-</a:t>
            </a:r>
            <a:r>
              <a:rPr lang="en-US" altLang="zh-TW" sz="1600" dirty="0" err="1" smtClean="0"/>
              <a:t>GANet</a:t>
            </a:r>
            <a:r>
              <a:rPr lang="zh-TW" altLang="en-US" sz="1600" dirty="0" smtClean="0"/>
              <a:t>最後將雨痕去除</a:t>
            </a:r>
            <a:endParaRPr lang="en-US" altLang="zh-TW" sz="16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r>
              <a:rPr lang="zh-TW" altLang="en-US" sz="1600" b="1" dirty="0">
                <a:solidFill>
                  <a:srgbClr val="1B4367"/>
                </a:solidFill>
              </a:rPr>
              <a:t>以多尺度加權融合空間注意力生成對抗網絡的圖像除雨之研究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773883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846659"/>
          </a:xfrm>
          <a:prstGeom prst="rect">
            <a:avLst/>
          </a:prstGeom>
          <a:noFill/>
          <a:ln w="9525">
            <a:noFill/>
            <a:miter/>
          </a:ln>
        </p:spPr>
        <p:txBody>
          <a:bodyPr wrap="square" lIns="0" tIns="0" rIns="0" bIns="0">
            <a:spAutoFit/>
          </a:bodyPr>
          <a:lstStyle/>
          <a:p>
            <a:pPr marL="342900" indent="-342900">
              <a:lnSpc>
                <a:spcPct val="150000"/>
              </a:lnSpc>
              <a:buFont typeface="Wingdings" panose="05000000000000000000" pitchFamily="2" charset="2"/>
              <a:buChar char="Ø"/>
            </a:pPr>
            <a:r>
              <a:rPr lang="zh-TW" altLang="en-US" sz="1600" dirty="0" smtClean="0"/>
              <a:t>生成器</a:t>
            </a:r>
            <a:r>
              <a:rPr lang="en-US" altLang="zh-TW" sz="1600" dirty="0" smtClean="0"/>
              <a:t>:</a:t>
            </a:r>
          </a:p>
          <a:p>
            <a:pPr marL="457200" lvl="1" indent="0">
              <a:lnSpc>
                <a:spcPct val="150000"/>
              </a:lnSpc>
              <a:buNone/>
            </a:pPr>
            <a:r>
              <a:rPr lang="zh-TW" altLang="en-US" sz="1600" dirty="0"/>
              <a:t>多尺度加權</a:t>
            </a:r>
            <a:r>
              <a:rPr lang="en-US" altLang="zh-TW" sz="1600" dirty="0"/>
              <a:t>Module:</a:t>
            </a:r>
            <a:r>
              <a:rPr lang="zh-TW" altLang="en-US" sz="1600" dirty="0"/>
              <a:t>抓取多尺度的雨痕</a:t>
            </a:r>
            <a:endParaRPr lang="en-US" altLang="zh-TW" sz="1600" dirty="0"/>
          </a:p>
          <a:p>
            <a:pPr marL="457200" lvl="1" indent="0">
              <a:lnSpc>
                <a:spcPct val="150000"/>
              </a:lnSpc>
              <a:buNone/>
            </a:pPr>
            <a:r>
              <a:rPr lang="en-US" altLang="zh-TW" sz="1600" dirty="0" smtClean="0"/>
              <a:t>Attentive Module</a:t>
            </a:r>
            <a:r>
              <a:rPr lang="en-US" altLang="zh-TW" sz="1600" dirty="0"/>
              <a:t>(</a:t>
            </a:r>
            <a:r>
              <a:rPr lang="zh-TW" altLang="en-US" sz="1600" dirty="0"/>
              <a:t>空間</a:t>
            </a:r>
            <a:r>
              <a:rPr lang="zh-TW" altLang="en-US" sz="1600" dirty="0" smtClean="0"/>
              <a:t>注意力</a:t>
            </a:r>
            <a:r>
              <a:rPr lang="en-US" altLang="zh-TW" sz="1600" dirty="0" smtClean="0"/>
              <a:t>Module):</a:t>
            </a:r>
            <a:r>
              <a:rPr lang="zh-TW" altLang="en-US" sz="1600" dirty="0" smtClean="0"/>
              <a:t>能夠準確</a:t>
            </a:r>
            <a:r>
              <a:rPr lang="zh-TW" altLang="en-US" sz="1600" dirty="0"/>
              <a:t>定位雨條紋的位置</a:t>
            </a:r>
            <a:endParaRPr lang="en-US" altLang="zh-TW" sz="1600" dirty="0"/>
          </a:p>
          <a:p>
            <a:pPr marL="457200" lvl="1" indent="0">
              <a:lnSpc>
                <a:spcPct val="150000"/>
              </a:lnSpc>
              <a:buNone/>
            </a:pPr>
            <a:r>
              <a:rPr lang="zh-TW" altLang="en-US" sz="1600" dirty="0" smtClean="0"/>
              <a:t>自編碼器</a:t>
            </a:r>
            <a:r>
              <a:rPr lang="en-US" altLang="zh-TW" sz="1600" dirty="0"/>
              <a:t>:</a:t>
            </a:r>
            <a:r>
              <a:rPr lang="zh-TW" altLang="en-US" sz="1600" dirty="0"/>
              <a:t>進行去雨操作</a:t>
            </a:r>
            <a:endParaRPr lang="en-US" altLang="zh-TW" sz="1600" dirty="0"/>
          </a:p>
          <a:p>
            <a:pPr marL="342900" indent="-342900">
              <a:lnSpc>
                <a:spcPct val="150000"/>
              </a:lnSpc>
              <a:buFont typeface="Wingdings" panose="05000000000000000000" pitchFamily="2" charset="2"/>
              <a:buChar char="Ø"/>
            </a:pPr>
            <a:endParaRPr lang="en-US" altLang="zh-TW" sz="16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r>
              <a:rPr lang="zh-TW" altLang="en-US" sz="1600" b="1" dirty="0">
                <a:solidFill>
                  <a:srgbClr val="1B4367"/>
                </a:solidFill>
              </a:rPr>
              <a:t>以多尺度加權融合空間注意力生成對抗網絡的圖像除雨之研究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538941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107996"/>
          </a:xfrm>
          <a:prstGeom prst="rect">
            <a:avLst/>
          </a:prstGeom>
          <a:noFill/>
          <a:ln w="9525">
            <a:noFill/>
            <a:miter/>
          </a:ln>
        </p:spPr>
        <p:txBody>
          <a:bodyPr wrap="square" lIns="0" tIns="0" rIns="0" bIns="0">
            <a:spAutoFit/>
          </a:bodyPr>
          <a:lstStyle/>
          <a:p>
            <a:pPr marL="342900" indent="-342900">
              <a:lnSpc>
                <a:spcPct val="150000"/>
              </a:lnSpc>
              <a:buFont typeface="Wingdings" panose="05000000000000000000" pitchFamily="2" charset="2"/>
              <a:buChar char="Ø"/>
            </a:pPr>
            <a:r>
              <a:rPr lang="zh-TW" altLang="en-US" sz="1600" dirty="0"/>
              <a:t>參考</a:t>
            </a:r>
            <a:r>
              <a:rPr lang="zh-TW" altLang="en-US" sz="1600" dirty="0" smtClean="0"/>
              <a:t>前人資料集</a:t>
            </a:r>
            <a:r>
              <a:rPr lang="en-US" altLang="zh-TW" sz="1600" dirty="0" smtClean="0"/>
              <a:t>:</a:t>
            </a:r>
          </a:p>
          <a:p>
            <a:pPr marL="457200" lvl="1" indent="0">
              <a:lnSpc>
                <a:spcPct val="150000"/>
              </a:lnSpc>
              <a:buNone/>
            </a:pPr>
            <a:r>
              <a:rPr lang="zh-TW" altLang="en-US" sz="1600" dirty="0" smtClean="0"/>
              <a:t>訓練集</a:t>
            </a:r>
            <a:r>
              <a:rPr lang="en-US" altLang="zh-TW" sz="1600" dirty="0" smtClean="0"/>
              <a:t>:12000</a:t>
            </a:r>
            <a:r>
              <a:rPr lang="zh-TW" altLang="en-US" sz="1600" dirty="0" smtClean="0"/>
              <a:t>張下雨圖片，並將雨痕分為輕、中、重</a:t>
            </a:r>
            <a:r>
              <a:rPr lang="en-US" altLang="zh-TW" sz="1600" dirty="0" smtClean="0"/>
              <a:t>(</a:t>
            </a:r>
            <a:r>
              <a:rPr lang="zh-TW" altLang="en-US" sz="1600" dirty="0" smtClean="0"/>
              <a:t>每種密度含</a:t>
            </a:r>
            <a:r>
              <a:rPr lang="en-US" altLang="zh-TW" sz="1600" dirty="0" smtClean="0"/>
              <a:t>4000</a:t>
            </a:r>
            <a:r>
              <a:rPr lang="zh-TW" altLang="en-US" sz="1600" dirty="0" smtClean="0"/>
              <a:t>張</a:t>
            </a:r>
            <a:r>
              <a:rPr lang="en-US" altLang="zh-TW" sz="1600" dirty="0" smtClean="0"/>
              <a:t>)</a:t>
            </a:r>
          </a:p>
          <a:p>
            <a:pPr marL="457200" lvl="1" indent="0">
              <a:lnSpc>
                <a:spcPct val="150000"/>
              </a:lnSpc>
              <a:buNone/>
            </a:pPr>
            <a:r>
              <a:rPr lang="zh-TW" altLang="en-US" sz="1600" dirty="0" smtClean="0"/>
              <a:t>測試集</a:t>
            </a:r>
            <a:r>
              <a:rPr lang="en-US" altLang="zh-TW" sz="1600" dirty="0" smtClean="0"/>
              <a:t>:1200</a:t>
            </a:r>
            <a:r>
              <a:rPr lang="zh-TW" altLang="en-US" sz="1600" dirty="0" smtClean="0"/>
              <a:t>張不同雨條紋密度及方向的照片</a:t>
            </a:r>
            <a:endParaRPr lang="en-US" altLang="zh-TW" sz="16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r>
              <a:rPr lang="zh-TW" altLang="en-US" sz="1600" b="1" dirty="0">
                <a:solidFill>
                  <a:srgbClr val="1B4367"/>
                </a:solidFill>
              </a:rPr>
              <a:t>以多尺度加權融合空間注意力生成對抗網絡的圖像除雨之研究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014607" y="3149131"/>
            <a:ext cx="7162740" cy="1107996"/>
          </a:xfrm>
          <a:prstGeom prst="rect">
            <a:avLst/>
          </a:prstGeom>
          <a:noFill/>
          <a:ln w="9525">
            <a:noFill/>
            <a:miter/>
          </a:ln>
        </p:spPr>
        <p:txBody>
          <a:bodyPr wrap="square" lIns="0" tIns="0" rIns="0" bIns="0">
            <a:spAutoFit/>
          </a:bodyPr>
          <a:lstStyle/>
          <a:p>
            <a:pPr marL="342900" indent="-342900">
              <a:lnSpc>
                <a:spcPct val="150000"/>
              </a:lnSpc>
              <a:buFont typeface="Wingdings" panose="05000000000000000000" pitchFamily="2" charset="2"/>
              <a:buChar char="Ø"/>
            </a:pPr>
            <a:r>
              <a:rPr lang="zh-TW" altLang="en-US" sz="1600" dirty="0" smtClean="0"/>
              <a:t>此研究的</a:t>
            </a:r>
            <a:r>
              <a:rPr lang="zh-TW" altLang="en-US" sz="1600" dirty="0"/>
              <a:t>資料</a:t>
            </a:r>
            <a:r>
              <a:rPr lang="zh-TW" altLang="en-US" sz="1600" dirty="0" smtClean="0"/>
              <a:t>集</a:t>
            </a:r>
            <a:r>
              <a:rPr lang="en-US" altLang="zh-TW" sz="1600" dirty="0" smtClean="0"/>
              <a:t>:</a:t>
            </a:r>
          </a:p>
          <a:p>
            <a:pPr marL="457200" lvl="1" indent="0">
              <a:lnSpc>
                <a:spcPct val="150000"/>
              </a:lnSpc>
              <a:buNone/>
            </a:pPr>
            <a:r>
              <a:rPr lang="zh-TW" altLang="en-US" sz="1600" dirty="0" smtClean="0"/>
              <a:t>訓練集</a:t>
            </a:r>
            <a:r>
              <a:rPr lang="en-US" altLang="zh-TW" sz="1600" dirty="0" smtClean="0"/>
              <a:t>:4000</a:t>
            </a:r>
            <a:r>
              <a:rPr lang="zh-TW" altLang="en-US" sz="1600" dirty="0" smtClean="0"/>
              <a:t>張中等密度的雨水</a:t>
            </a:r>
            <a:endParaRPr lang="en-US" altLang="zh-TW" sz="1600" dirty="0" smtClean="0"/>
          </a:p>
          <a:p>
            <a:pPr marL="457200" lvl="1" indent="0">
              <a:lnSpc>
                <a:spcPct val="150000"/>
              </a:lnSpc>
              <a:buNone/>
            </a:pPr>
            <a:r>
              <a:rPr lang="zh-TW" altLang="en-US" sz="1600" dirty="0" smtClean="0"/>
              <a:t>測試集</a:t>
            </a:r>
            <a:r>
              <a:rPr lang="en-US" altLang="zh-TW" sz="1600" dirty="0" smtClean="0"/>
              <a:t>:1200</a:t>
            </a:r>
            <a:r>
              <a:rPr lang="zh-TW" altLang="en-US" sz="1600" dirty="0" smtClean="0"/>
              <a:t>張不同雨條紋密度及方向的照片</a:t>
            </a:r>
            <a:endParaRPr lang="en-US" altLang="zh-TW" sz="1600" dirty="0"/>
          </a:p>
        </p:txBody>
      </p:sp>
    </p:spTree>
    <p:extLst>
      <p:ext uri="{BB962C8B-B14F-4D97-AF65-F5344CB8AC3E}">
        <p14:creationId xmlns:p14="http://schemas.microsoft.com/office/powerpoint/2010/main" val="192587443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r>
              <a:rPr lang="zh-TW" altLang="en-US" sz="1600" b="1" dirty="0">
                <a:solidFill>
                  <a:srgbClr val="1B4367"/>
                </a:solidFill>
              </a:rPr>
              <a:t>以多尺度加權融合空間注意力生成對抗網絡的圖像除雨之研究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7" name="內容版面配置區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9063" y="1432461"/>
            <a:ext cx="6639687" cy="3455155"/>
          </a:xfrm>
          <a:prstGeom prst="rect">
            <a:avLst/>
          </a:prstGeom>
        </p:spPr>
      </p:pic>
    </p:spTree>
    <p:extLst>
      <p:ext uri="{BB962C8B-B14F-4D97-AF65-F5344CB8AC3E}">
        <p14:creationId xmlns:p14="http://schemas.microsoft.com/office/powerpoint/2010/main" val="215409148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r>
              <a:rPr lang="zh-TW" altLang="en-US" sz="1600" b="1" dirty="0">
                <a:solidFill>
                  <a:srgbClr val="1B4367"/>
                </a:solidFill>
              </a:rPr>
              <a:t>以多尺度加權融合空間注意力生成對抗網絡的圖像除雨之研究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內容版面配置區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7328" y="914400"/>
            <a:ext cx="4905919" cy="3954971"/>
          </a:xfrm>
          <a:prstGeom prst="rect">
            <a:avLst/>
          </a:prstGeom>
        </p:spPr>
      </p:pic>
      <p:sp>
        <p:nvSpPr>
          <p:cNvPr id="8" name="TextBox 13"/>
          <p:cNvSpPr txBox="1"/>
          <p:nvPr/>
        </p:nvSpPr>
        <p:spPr>
          <a:xfrm>
            <a:off x="1120625" y="1642745"/>
            <a:ext cx="3020945" cy="2954655"/>
          </a:xfrm>
          <a:prstGeom prst="rect">
            <a:avLst/>
          </a:prstGeom>
          <a:noFill/>
          <a:ln w="9525">
            <a:noFill/>
            <a:miter/>
          </a:ln>
        </p:spPr>
        <p:txBody>
          <a:bodyPr wrap="square" lIns="0" tIns="0" rIns="0" bIns="0">
            <a:spAutoFit/>
          </a:bodyPr>
          <a:lstStyle/>
          <a:p>
            <a:pPr>
              <a:lnSpc>
                <a:spcPct val="150000"/>
              </a:lnSpc>
            </a:pPr>
            <a:r>
              <a:rPr lang="zh-TW" altLang="en-US" sz="1600" b="1" dirty="0"/>
              <a:t>與其他研究進行</a:t>
            </a:r>
            <a:r>
              <a:rPr lang="zh-TW" altLang="en-US" sz="1600" b="1" dirty="0" smtClean="0"/>
              <a:t>比較</a:t>
            </a:r>
            <a:r>
              <a:rPr lang="en-US" altLang="zh-TW" sz="1600" b="1" dirty="0" smtClean="0"/>
              <a:t>:</a:t>
            </a:r>
          </a:p>
          <a:p>
            <a:pPr>
              <a:lnSpc>
                <a:spcPct val="150000"/>
              </a:lnSpc>
            </a:pPr>
            <a:r>
              <a:rPr lang="en-US" altLang="zh-TW" sz="1600" dirty="0" smtClean="0"/>
              <a:t>(</a:t>
            </a:r>
            <a:r>
              <a:rPr lang="en-US" altLang="zh-TW" sz="1600" dirty="0"/>
              <a:t>a):</a:t>
            </a:r>
            <a:r>
              <a:rPr lang="zh-TW" altLang="en-US" sz="1600" dirty="0"/>
              <a:t>真實下雨圖片</a:t>
            </a:r>
            <a:endParaRPr lang="en-US" altLang="zh-TW" sz="1600" dirty="0"/>
          </a:p>
          <a:p>
            <a:pPr>
              <a:lnSpc>
                <a:spcPct val="150000"/>
              </a:lnSpc>
            </a:pPr>
            <a:r>
              <a:rPr lang="en-US" altLang="zh-TW" sz="1600" dirty="0" smtClean="0"/>
              <a:t>(</a:t>
            </a:r>
            <a:r>
              <a:rPr lang="en-US" altLang="zh-TW" sz="1600" dirty="0"/>
              <a:t>b):</a:t>
            </a:r>
            <a:r>
              <a:rPr lang="zh-TW" altLang="en-US" sz="1600" dirty="0"/>
              <a:t>真實沒下雨圖片</a:t>
            </a:r>
            <a:endParaRPr lang="en-US" altLang="zh-TW" sz="1600" dirty="0"/>
          </a:p>
          <a:p>
            <a:pPr>
              <a:lnSpc>
                <a:spcPct val="150000"/>
              </a:lnSpc>
            </a:pPr>
            <a:r>
              <a:rPr lang="en-US" altLang="zh-TW" sz="1600" dirty="0"/>
              <a:t>(c):</a:t>
            </a:r>
            <a:r>
              <a:rPr lang="zh-TW" altLang="en-US" sz="1600" dirty="0"/>
              <a:t>使用純</a:t>
            </a:r>
            <a:r>
              <a:rPr lang="en-US" altLang="zh-TW" sz="1600" dirty="0"/>
              <a:t>GAN</a:t>
            </a:r>
            <a:r>
              <a:rPr lang="zh-TW" altLang="en-US" sz="1600" dirty="0"/>
              <a:t>除雨的效果</a:t>
            </a:r>
            <a:endParaRPr lang="en-US" altLang="zh-TW" sz="1600" dirty="0"/>
          </a:p>
          <a:p>
            <a:pPr>
              <a:lnSpc>
                <a:spcPct val="150000"/>
              </a:lnSpc>
            </a:pPr>
            <a:r>
              <a:rPr lang="en-US" altLang="zh-TW" sz="1600" dirty="0"/>
              <a:t>(d):GAN+</a:t>
            </a:r>
            <a:r>
              <a:rPr lang="zh-TW" altLang="en-US" sz="1600" dirty="0"/>
              <a:t>空間注意力</a:t>
            </a:r>
            <a:r>
              <a:rPr lang="en-US" altLang="zh-TW" sz="1600" dirty="0"/>
              <a:t>Module</a:t>
            </a:r>
          </a:p>
          <a:p>
            <a:pPr>
              <a:lnSpc>
                <a:spcPct val="150000"/>
              </a:lnSpc>
            </a:pPr>
            <a:r>
              <a:rPr lang="en-US" altLang="zh-TW" sz="1600" dirty="0"/>
              <a:t>(e):GAN+</a:t>
            </a:r>
            <a:r>
              <a:rPr lang="zh-TW" altLang="en-US" sz="1600" dirty="0"/>
              <a:t>多尺度加權</a:t>
            </a:r>
            <a:r>
              <a:rPr lang="en-US" altLang="zh-TW" sz="1600" dirty="0"/>
              <a:t>Module</a:t>
            </a:r>
          </a:p>
          <a:p>
            <a:pPr>
              <a:lnSpc>
                <a:spcPct val="150000"/>
              </a:lnSpc>
            </a:pPr>
            <a:r>
              <a:rPr lang="en-US" altLang="zh-TW" sz="1600" dirty="0"/>
              <a:t>(f):MWA-</a:t>
            </a:r>
            <a:r>
              <a:rPr lang="en-US" altLang="zh-TW" sz="1600" dirty="0" err="1"/>
              <a:t>GANet</a:t>
            </a:r>
            <a:endParaRPr lang="en-US" altLang="zh-TW" sz="1600" dirty="0"/>
          </a:p>
          <a:p>
            <a:pPr marL="342900" indent="-342900">
              <a:lnSpc>
                <a:spcPct val="150000"/>
              </a:lnSpc>
              <a:buFont typeface="Wingdings" panose="05000000000000000000" pitchFamily="2" charset="2"/>
              <a:buChar char="Ø"/>
            </a:pPr>
            <a:endParaRPr lang="en-US" altLang="zh-TW" sz="1600" dirty="0"/>
          </a:p>
        </p:txBody>
      </p:sp>
    </p:spTree>
    <p:extLst>
      <p:ext uri="{BB962C8B-B14F-4D97-AF65-F5344CB8AC3E}">
        <p14:creationId xmlns:p14="http://schemas.microsoft.com/office/powerpoint/2010/main" val="258912580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1292662"/>
          </a:xfrm>
          <a:prstGeom prst="rect">
            <a:avLst/>
          </a:prstGeom>
          <a:noFill/>
          <a:ln w="9525">
            <a:noFill/>
            <a:miter/>
          </a:ln>
        </p:spPr>
        <p:txBody>
          <a:bodyPr wrap="square" lIns="0" tIns="0" rIns="0" bIns="0">
            <a:spAutoFit/>
          </a:bodyPr>
          <a:lstStyle/>
          <a:p>
            <a:r>
              <a:rPr lang="zh-TW" altLang="en-US" sz="2000" b="1" dirty="0" smtClean="0">
                <a:solidFill>
                  <a:srgbClr val="1B4367"/>
                </a:solidFill>
                <a:cs typeface="+mn-ea"/>
                <a:sym typeface="+mn-lt"/>
              </a:rPr>
              <a:t>論文三</a:t>
            </a:r>
            <a:r>
              <a:rPr lang="en-US" altLang="zh-TW" sz="2000" b="1" dirty="0" smtClean="0">
                <a:solidFill>
                  <a:srgbClr val="1B4367"/>
                </a:solidFill>
                <a:cs typeface="+mn-ea"/>
                <a:sym typeface="+mn-lt"/>
              </a:rPr>
              <a:t>:</a:t>
            </a:r>
            <a:r>
              <a:rPr lang="en-US" altLang="zh-TW" sz="2000" b="1" dirty="0">
                <a:solidFill>
                  <a:srgbClr val="1B4367"/>
                </a:solidFill>
              </a:rPr>
              <a:t>An Enhanced pix2pix </a:t>
            </a:r>
            <a:r>
              <a:rPr lang="en-US" altLang="zh-TW" sz="2000" b="1" dirty="0" err="1">
                <a:solidFill>
                  <a:srgbClr val="1B4367"/>
                </a:solidFill>
              </a:rPr>
              <a:t>Dehazing</a:t>
            </a:r>
            <a:r>
              <a:rPr lang="en-US" altLang="zh-TW" sz="2000" b="1" dirty="0">
                <a:solidFill>
                  <a:srgbClr val="1B4367"/>
                </a:solidFill>
              </a:rPr>
              <a:t> Network with Guided Filter Layer</a:t>
            </a:r>
          </a:p>
          <a:p>
            <a:r>
              <a:rPr lang="en-US" altLang="zh-TW" sz="2000" dirty="0"/>
              <a:t>(</a:t>
            </a:r>
            <a:r>
              <a:rPr lang="zh-TW" altLang="en-US" sz="2000" dirty="0"/>
              <a:t>具有引導過濾層</a:t>
            </a:r>
            <a:r>
              <a:rPr lang="zh-TW" altLang="en-US" sz="2000" dirty="0" smtClean="0"/>
              <a:t>的 </a:t>
            </a:r>
            <a:r>
              <a:rPr lang="en-US" altLang="zh-TW" sz="2000" dirty="0" smtClean="0"/>
              <a:t>pix2pix</a:t>
            </a:r>
            <a:r>
              <a:rPr lang="zh-TW" altLang="en-US" sz="2000" dirty="0" smtClean="0"/>
              <a:t>去霧</a:t>
            </a:r>
            <a:r>
              <a:rPr lang="zh-TW" altLang="en-US" sz="2000" dirty="0"/>
              <a:t>網絡</a:t>
            </a:r>
            <a:r>
              <a:rPr lang="en-US" altLang="zh-TW" sz="2000" dirty="0"/>
              <a:t>)</a:t>
            </a:r>
          </a:p>
          <a:p>
            <a:pPr defTabSz="683419">
              <a:spcBef>
                <a:spcPct val="20000"/>
              </a:spcBef>
            </a:pPr>
            <a:endParaRPr lang="zh-CN" altLang="en-US" sz="2000" b="1" dirty="0">
              <a:solidFill>
                <a:srgbClr val="1B4367"/>
              </a:solidFill>
              <a:cs typeface="+mn-ea"/>
              <a:sym typeface="+mn-lt"/>
            </a:endParaRPr>
          </a:p>
        </p:txBody>
      </p:sp>
      <p:sp>
        <p:nvSpPr>
          <p:cNvPr id="20494" name="TextBox 13"/>
          <p:cNvSpPr txBox="1"/>
          <p:nvPr/>
        </p:nvSpPr>
        <p:spPr>
          <a:xfrm>
            <a:off x="1014607" y="3165287"/>
            <a:ext cx="7162740" cy="984885"/>
          </a:xfrm>
          <a:prstGeom prst="rect">
            <a:avLst/>
          </a:prstGeom>
          <a:noFill/>
          <a:ln w="9525">
            <a:noFill/>
            <a:miter/>
          </a:ln>
        </p:spPr>
        <p:txBody>
          <a:bodyPr wrap="square" lIns="0" tIns="0" rIns="0" bIns="0">
            <a:spAutoFit/>
          </a:bodyPr>
          <a:lstStyle/>
          <a:p>
            <a:r>
              <a:rPr lang="zh-TW" altLang="en-US" sz="1600" dirty="0" smtClean="0"/>
              <a:t>作者</a:t>
            </a:r>
            <a:r>
              <a:rPr lang="en-US" altLang="zh-TW" sz="1600" dirty="0" smtClean="0"/>
              <a:t>:</a:t>
            </a:r>
            <a:r>
              <a:rPr lang="en-US" altLang="zh-TW" sz="1600" dirty="0" err="1"/>
              <a:t>Qirong</a:t>
            </a:r>
            <a:r>
              <a:rPr lang="en-US" altLang="zh-TW" sz="1600" dirty="0"/>
              <a:t> BU</a:t>
            </a:r>
            <a:r>
              <a:rPr lang="zh-TW" altLang="en-US" sz="1600" dirty="0"/>
              <a:t>、</a:t>
            </a:r>
            <a:r>
              <a:rPr lang="en-US" altLang="zh-TW" sz="1600" dirty="0" err="1"/>
              <a:t>Jie</a:t>
            </a:r>
            <a:r>
              <a:rPr lang="en-US" altLang="zh-TW" sz="1600" dirty="0"/>
              <a:t> Luo</a:t>
            </a:r>
            <a:r>
              <a:rPr lang="zh-TW" altLang="en-US" sz="1600" dirty="0"/>
              <a:t>、</a:t>
            </a:r>
            <a:r>
              <a:rPr lang="en-US" altLang="zh-TW" sz="1600" dirty="0" err="1"/>
              <a:t>Kuan</a:t>
            </a:r>
            <a:r>
              <a:rPr lang="en-US" altLang="zh-TW" sz="1600" dirty="0"/>
              <a:t> Ma</a:t>
            </a:r>
            <a:r>
              <a:rPr lang="zh-TW" altLang="en-US" sz="1600" dirty="0"/>
              <a:t>、</a:t>
            </a:r>
            <a:r>
              <a:rPr lang="en-US" altLang="zh-TW" sz="1600" dirty="0" err="1"/>
              <a:t>Hongwei</a:t>
            </a:r>
            <a:r>
              <a:rPr lang="en-US" altLang="zh-TW" sz="1600" dirty="0"/>
              <a:t> Feng</a:t>
            </a:r>
            <a:r>
              <a:rPr lang="zh-TW" altLang="en-US" sz="1600" dirty="0"/>
              <a:t>、</a:t>
            </a:r>
            <a:r>
              <a:rPr lang="en-US" altLang="zh-TW" sz="1600" dirty="0"/>
              <a:t>Jun</a:t>
            </a:r>
            <a:r>
              <a:rPr lang="zh-TW" altLang="en-US" sz="1600" dirty="0"/>
              <a:t> </a:t>
            </a:r>
            <a:r>
              <a:rPr lang="en-US" altLang="zh-TW" sz="1600" dirty="0"/>
              <a:t>Feng (2020)</a:t>
            </a:r>
          </a:p>
          <a:p>
            <a:pPr>
              <a:lnSpc>
                <a:spcPct val="150000"/>
              </a:lnSpc>
            </a:pPr>
            <a:r>
              <a:rPr lang="zh-TW" altLang="en-US" sz="1600" dirty="0" smtClean="0"/>
              <a:t>出處</a:t>
            </a:r>
            <a:r>
              <a:rPr lang="en-US" altLang="zh-TW" sz="1600" dirty="0" smtClean="0"/>
              <a:t>:</a:t>
            </a:r>
            <a:r>
              <a:rPr lang="zh-TW" altLang="en-US" sz="1600" dirty="0"/>
              <a:t>西北大學資訊科學</a:t>
            </a:r>
            <a:r>
              <a:rPr lang="zh-TW" altLang="en-US" sz="1600" dirty="0" smtClean="0"/>
              <a:t>系</a:t>
            </a:r>
            <a:endParaRPr lang="en-US" altLang="zh-TW" sz="1600" dirty="0" smtClean="0"/>
          </a:p>
          <a:p>
            <a:pPr>
              <a:lnSpc>
                <a:spcPct val="150000"/>
              </a:lnSpc>
            </a:pPr>
            <a:r>
              <a:rPr lang="zh-TW" altLang="en-US" sz="1600" dirty="0" smtClean="0"/>
              <a:t>頁數</a:t>
            </a:r>
            <a:r>
              <a:rPr lang="en-US" altLang="zh-TW" sz="1600" dirty="0" smtClean="0"/>
              <a:t>:1-15</a:t>
            </a:r>
            <a:endParaRPr lang="en-US" altLang="zh-TW" sz="1600" dirty="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文獻探討</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068911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a:solidFill>
                  <a:srgbClr val="1B4367"/>
                </a:solidFill>
                <a:cs typeface="+mn-ea"/>
                <a:sym typeface="+mn-lt"/>
              </a:rPr>
              <a:t>為何挑選此論文</a:t>
            </a:r>
            <a:r>
              <a:rPr lang="en-US" altLang="zh-TW" sz="2000" b="1" dirty="0">
                <a:solidFill>
                  <a:srgbClr val="1B4367"/>
                </a:solidFill>
                <a:cs typeface="+mn-ea"/>
                <a:sym typeface="+mn-lt"/>
              </a:rPr>
              <a:t>?</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695190"/>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同樣使用</a:t>
            </a:r>
            <a:r>
              <a:rPr lang="en-US" altLang="zh-TW" sz="1600" dirty="0" smtClean="0"/>
              <a:t>GAN</a:t>
            </a:r>
            <a:r>
              <a:rPr lang="zh-TW" altLang="en-US" sz="1600" dirty="0" smtClean="0"/>
              <a:t>的</a:t>
            </a:r>
            <a:r>
              <a:rPr lang="en-US" altLang="zh-TW" sz="1600" dirty="0" smtClean="0"/>
              <a:t>pix2pix</a:t>
            </a:r>
            <a:r>
              <a:rPr lang="zh-TW" altLang="en-US" sz="1600" dirty="0" smtClean="0"/>
              <a:t>進行研究</a:t>
            </a:r>
            <a:endParaRPr lang="en-US" altLang="zh-TW" sz="1600" dirty="0" smtClean="0"/>
          </a:p>
          <a:p>
            <a:pPr marL="342900" indent="-342900">
              <a:lnSpc>
                <a:spcPct val="150000"/>
              </a:lnSpc>
              <a:buFont typeface="+mj-lt"/>
              <a:buAutoNum type="arabicPeriod"/>
            </a:pPr>
            <a:r>
              <a:rPr lang="zh-TW" altLang="en-US" sz="1600" dirty="0"/>
              <a:t>同樣在</a:t>
            </a:r>
            <a:r>
              <a:rPr lang="en-US" altLang="zh-TW" sz="1600" dirty="0"/>
              <a:t>GAN</a:t>
            </a:r>
            <a:r>
              <a:rPr lang="zh-TW" altLang="en-US" sz="1600" dirty="0" smtClean="0"/>
              <a:t>加入影像過濾層能供我的研究進行技術參考</a:t>
            </a:r>
            <a:endParaRPr lang="en-US" altLang="zh-TW" sz="1600" dirty="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具有引導過濾層的</a:t>
            </a:r>
            <a:r>
              <a:rPr lang="en-US" altLang="zh-TW" sz="1700" b="1" dirty="0" smtClean="0">
                <a:solidFill>
                  <a:srgbClr val="1B4367"/>
                </a:solidFill>
                <a:cs typeface="+mn-ea"/>
                <a:sym typeface="+mn-lt"/>
              </a:rPr>
              <a:t>pix2pix</a:t>
            </a:r>
            <a:r>
              <a:rPr lang="zh-TW" altLang="en-US" sz="1700" b="1" dirty="0" smtClean="0">
                <a:solidFill>
                  <a:srgbClr val="1B4367"/>
                </a:solidFill>
                <a:cs typeface="+mn-ea"/>
                <a:sym typeface="+mn-lt"/>
              </a:rPr>
              <a:t>去霧網路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717817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2249364"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室內設計發展</a:t>
            </a:r>
            <a:endParaRPr lang="zh-CN" altLang="en-US" sz="2000" b="1" dirty="0">
              <a:solidFill>
                <a:srgbClr val="1B4367"/>
              </a:solidFill>
              <a:cs typeface="+mn-ea"/>
              <a:sym typeface="+mn-lt"/>
            </a:endParaRPr>
          </a:p>
        </p:txBody>
      </p:sp>
      <p:sp>
        <p:nvSpPr>
          <p:cNvPr id="20494" name="TextBox 13"/>
          <p:cNvSpPr txBox="1"/>
          <p:nvPr/>
        </p:nvSpPr>
        <p:spPr>
          <a:xfrm>
            <a:off x="871788" y="1824167"/>
            <a:ext cx="7162740" cy="1423467"/>
          </a:xfrm>
          <a:prstGeom prst="rect">
            <a:avLst/>
          </a:prstGeom>
          <a:noFill/>
          <a:ln w="9525">
            <a:noFill/>
            <a:miter/>
          </a:ln>
        </p:spPr>
        <p:txBody>
          <a:bodyPr wrap="square" lIns="0" tIns="0" rIns="0" bIns="0">
            <a:spAutoFit/>
          </a:bodyPr>
          <a:lstStyle/>
          <a:p>
            <a:r>
              <a:rPr lang="zh-TW" altLang="zh-TW" sz="1600" dirty="0" smtClean="0">
                <a:latin typeface="微軟正黑體" panose="020B0604030504040204" pitchFamily="34" charset="-120"/>
                <a:ea typeface="微軟正黑體" panose="020B0604030504040204" pitchFamily="34" charset="-120"/>
              </a:rPr>
              <a:t>室內設計的概念起源於美國，於經濟發展的需求演化而來，</a:t>
            </a:r>
            <a:r>
              <a:rPr lang="zh-TW" altLang="en-US" sz="1600" dirty="0" smtClean="0">
                <a:latin typeface="微軟正黑體" panose="020B0604030504040204" pitchFamily="34" charset="-120"/>
                <a:ea typeface="微軟正黑體" panose="020B0604030504040204" pitchFamily="34" charset="-120"/>
              </a:rPr>
              <a:t>房子從只供居住，</a:t>
            </a:r>
            <a:r>
              <a:rPr lang="zh-TW" altLang="zh-TW" sz="1600" dirty="0" smtClean="0">
                <a:latin typeface="微軟正黑體" panose="020B0604030504040204" pitchFamily="34" charset="-120"/>
                <a:ea typeface="微軟正黑體" panose="020B0604030504040204" pitchFamily="34" charset="-120"/>
              </a:rPr>
              <a:t>延伸出使用者的需求或為了更改內部環境而開始考量室內設計。</a:t>
            </a:r>
          </a:p>
          <a:p>
            <a:r>
              <a:rPr lang="zh-TW" altLang="zh-TW" sz="1600" dirty="0" smtClean="0">
                <a:latin typeface="微軟正黑體" panose="020B0604030504040204" pitchFamily="34" charset="-120"/>
                <a:ea typeface="微軟正黑體" panose="020B0604030504040204" pitchFamily="34" charset="-120"/>
              </a:rPr>
              <a:t>後來室內設計逐漸從</a:t>
            </a:r>
            <a:r>
              <a:rPr lang="zh-TW" altLang="en-US" sz="1600" dirty="0" smtClean="0">
                <a:latin typeface="微軟正黑體" panose="020B0604030504040204" pitchFamily="34" charset="-120"/>
                <a:ea typeface="微軟正黑體" panose="020B0604030504040204" pitchFamily="34" charset="-120"/>
              </a:rPr>
              <a:t>居住</a:t>
            </a:r>
            <a:r>
              <a:rPr lang="zh-TW" altLang="zh-TW" sz="1600" dirty="0" smtClean="0">
                <a:latin typeface="微軟正黑體" panose="020B0604030504040204" pitchFamily="34" charset="-120"/>
                <a:ea typeface="微軟正黑體" panose="020B0604030504040204" pitchFamily="34" charset="-120"/>
              </a:rPr>
              <a:t>，考量環境，延伸出考慮到生活品質、居住品質、心理層面、視覺等因素，使人類能在生活、起居、心理、視覺等各方面得到無比的滿足，因此室內設計在現今的社會上已成了無法缺少的一塊產業。</a:t>
            </a:r>
          </a:p>
          <a:p>
            <a:pPr>
              <a:lnSpc>
                <a:spcPts val="1500"/>
              </a:lnSpc>
            </a:pPr>
            <a:endParaRPr lang="zh-CN" altLang="en-US" sz="1600" dirty="0">
              <a:solidFill>
                <a:schemeClr val="tx1">
                  <a:lumMod val="75000"/>
                  <a:lumOff val="25000"/>
                </a:schemeClr>
              </a:solidFill>
              <a:cs typeface="+mn-ea"/>
              <a:sym typeface="+mn-lt"/>
            </a:endParaRPr>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研究背景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35088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研究問題</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107996"/>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將除霧的工作想像為風格轉換的工作，是否能準確除霧</a:t>
            </a:r>
            <a:endParaRPr lang="en-US" altLang="zh-TW" sz="1600" dirty="0" smtClean="0"/>
          </a:p>
          <a:p>
            <a:pPr marL="342900" indent="-342900">
              <a:lnSpc>
                <a:spcPct val="150000"/>
              </a:lnSpc>
              <a:buFont typeface="+mj-lt"/>
              <a:buAutoNum type="arabicPeriod"/>
            </a:pPr>
            <a:r>
              <a:rPr lang="zh-TW" altLang="en-US" sz="1600" dirty="0" smtClean="0"/>
              <a:t>除霧效果因霧的濃度分布不均，在</a:t>
            </a:r>
            <a:r>
              <a:rPr lang="en-US" altLang="zh-TW" sz="1600" dirty="0" smtClean="0"/>
              <a:t>GAN</a:t>
            </a:r>
            <a:r>
              <a:rPr lang="zh-TW" altLang="en-US" sz="1600" dirty="0" smtClean="0"/>
              <a:t>中受到限制</a:t>
            </a:r>
            <a:endParaRPr lang="en-US" altLang="zh-TW" sz="1600" dirty="0" smtClean="0"/>
          </a:p>
          <a:p>
            <a:pPr marL="342900" indent="-342900">
              <a:lnSpc>
                <a:spcPct val="150000"/>
              </a:lnSpc>
              <a:buFont typeface="+mj-lt"/>
              <a:buAutoNum type="arabicPeriod"/>
            </a:pPr>
            <a:r>
              <a:rPr lang="en-US" altLang="zh-TW" sz="1600" dirty="0" smtClean="0"/>
              <a:t>GAN</a:t>
            </a:r>
            <a:r>
              <a:rPr lang="zh-TW" altLang="en-US" sz="1600" dirty="0" smtClean="0"/>
              <a:t>中加入影像濾波層，觀察結果比較</a:t>
            </a:r>
            <a:endParaRPr lang="en-US" altLang="zh-TW" sz="1600" dirty="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具有引導過濾層的</a:t>
            </a:r>
            <a:r>
              <a:rPr lang="en-US" altLang="zh-TW" sz="1700" b="1" dirty="0">
                <a:solidFill>
                  <a:srgbClr val="1B4367"/>
                </a:solidFill>
                <a:cs typeface="+mn-ea"/>
                <a:sym typeface="+mn-lt"/>
              </a:rPr>
              <a:t>pix2pix</a:t>
            </a:r>
            <a:r>
              <a:rPr lang="zh-TW" altLang="en-US" sz="1700" b="1" dirty="0">
                <a:solidFill>
                  <a:srgbClr val="1B4367"/>
                </a:solidFill>
                <a:cs typeface="+mn-ea"/>
                <a:sym typeface="+mn-lt"/>
              </a:rPr>
              <a:t>去霧網路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7836" y="2844794"/>
            <a:ext cx="2092452" cy="2069203"/>
          </a:xfrm>
          <a:prstGeom prst="rect">
            <a:avLst/>
          </a:prstGeom>
        </p:spPr>
      </p:pic>
    </p:spTree>
    <p:extLst>
      <p:ext uri="{BB962C8B-B14F-4D97-AF65-F5344CB8AC3E}">
        <p14:creationId xmlns:p14="http://schemas.microsoft.com/office/powerpoint/2010/main" val="139314198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325858"/>
          </a:xfrm>
          <a:prstGeom prst="rect">
            <a:avLst/>
          </a:prstGeom>
          <a:noFill/>
          <a:ln w="9525">
            <a:noFill/>
            <a:miter/>
          </a:ln>
        </p:spPr>
        <p:txBody>
          <a:bodyPr wrap="square" lIns="0" tIns="0" rIns="0" bIns="0">
            <a:spAutoFit/>
          </a:bodyPr>
          <a:lstStyle/>
          <a:p>
            <a:pPr>
              <a:lnSpc>
                <a:spcPct val="150000"/>
              </a:lnSpc>
            </a:pPr>
            <a:r>
              <a:rPr lang="zh-TW" altLang="en-US" sz="1600" dirty="0" smtClean="0"/>
              <a:t>整個網路架構</a:t>
            </a:r>
            <a:r>
              <a:rPr lang="en-US" altLang="zh-TW" sz="1600" dirty="0"/>
              <a:t>:</a:t>
            </a:r>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具有引導過濾層的</a:t>
            </a:r>
            <a:r>
              <a:rPr lang="en-US" altLang="zh-TW" sz="1700" b="1" dirty="0">
                <a:solidFill>
                  <a:srgbClr val="1B4367"/>
                </a:solidFill>
                <a:cs typeface="+mn-ea"/>
                <a:sym typeface="+mn-lt"/>
              </a:rPr>
              <a:t>pix2pix</a:t>
            </a:r>
            <a:r>
              <a:rPr lang="zh-TW" altLang="en-US" sz="1700" b="1" dirty="0">
                <a:solidFill>
                  <a:srgbClr val="1B4367"/>
                </a:solidFill>
                <a:cs typeface="+mn-ea"/>
                <a:sym typeface="+mn-lt"/>
              </a:rPr>
              <a:t>去霧網路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內容版面配置區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9995" y="1189179"/>
            <a:ext cx="6455781" cy="3407987"/>
          </a:xfrm>
          <a:prstGeom prst="rect">
            <a:avLst/>
          </a:prstGeom>
        </p:spPr>
      </p:pic>
    </p:spTree>
    <p:extLst>
      <p:ext uri="{BB962C8B-B14F-4D97-AF65-F5344CB8AC3E}">
        <p14:creationId xmlns:p14="http://schemas.microsoft.com/office/powerpoint/2010/main" val="419811444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871788" y="1747432"/>
            <a:ext cx="7162740" cy="2262158"/>
          </a:xfrm>
          <a:prstGeom prst="rect">
            <a:avLst/>
          </a:prstGeom>
          <a:noFill/>
          <a:ln w="9525">
            <a:noFill/>
            <a:miter/>
          </a:ln>
        </p:spPr>
        <p:txBody>
          <a:bodyPr wrap="square" lIns="0" tIns="0" rIns="0" bIns="0">
            <a:spAutoFit/>
          </a:bodyPr>
          <a:lstStyle/>
          <a:p>
            <a:pPr marL="285750" indent="-285750">
              <a:lnSpc>
                <a:spcPct val="150000"/>
              </a:lnSpc>
              <a:buFont typeface="Wingdings" panose="05000000000000000000" pitchFamily="2" charset="2"/>
              <a:buChar char="Ø"/>
            </a:pPr>
            <a:r>
              <a:rPr lang="zh-TW" altLang="en-US" dirty="0"/>
              <a:t>引導濾波層抓取圖片特徵</a:t>
            </a:r>
            <a:endParaRPr lang="en-US" altLang="zh-TW" dirty="0"/>
          </a:p>
          <a:p>
            <a:pPr marL="285750" indent="-285750">
              <a:lnSpc>
                <a:spcPct val="150000"/>
              </a:lnSpc>
              <a:buFont typeface="Wingdings" panose="05000000000000000000" pitchFamily="2" charset="2"/>
              <a:buChar char="Ø"/>
            </a:pPr>
            <a:r>
              <a:rPr lang="zh-TW" altLang="en-US" dirty="0"/>
              <a:t>設置不同的平滑內核跟正則化</a:t>
            </a:r>
            <a:r>
              <a:rPr lang="zh-TW" altLang="en-US" dirty="0" smtClean="0"/>
              <a:t>參數</a:t>
            </a:r>
            <a:endParaRPr lang="en-US" altLang="zh-TW" dirty="0"/>
          </a:p>
          <a:p>
            <a:pPr>
              <a:lnSpc>
                <a:spcPct val="150000"/>
              </a:lnSpc>
            </a:pPr>
            <a:r>
              <a:rPr lang="zh-TW" altLang="en-US" dirty="0" smtClean="0"/>
              <a:t>抓取特徵</a:t>
            </a:r>
            <a:endParaRPr lang="en-US" altLang="zh-TW" dirty="0"/>
          </a:p>
          <a:p>
            <a:pPr marL="285750" indent="-285750">
              <a:lnSpc>
                <a:spcPct val="150000"/>
              </a:lnSpc>
              <a:buFont typeface="Wingdings" panose="05000000000000000000" pitchFamily="2" charset="2"/>
              <a:buChar char="Ø"/>
            </a:pPr>
            <a:r>
              <a:rPr lang="zh-TW" altLang="en-US" dirty="0"/>
              <a:t>影像</a:t>
            </a:r>
            <a:r>
              <a:rPr lang="zh-TW" altLang="en-US" dirty="0" smtClean="0"/>
              <a:t>平滑後進行上採</a:t>
            </a:r>
            <a:r>
              <a:rPr lang="zh-TW" altLang="en-US" dirty="0"/>
              <a:t>樣獲得較</a:t>
            </a:r>
            <a:r>
              <a:rPr lang="zh-TW" altLang="en-US" dirty="0" smtClean="0"/>
              <a:t>清晰</a:t>
            </a:r>
            <a:endParaRPr lang="en-US" altLang="zh-TW" dirty="0" smtClean="0"/>
          </a:p>
          <a:p>
            <a:pPr>
              <a:lnSpc>
                <a:spcPct val="150000"/>
              </a:lnSpc>
            </a:pPr>
            <a:r>
              <a:rPr lang="zh-TW" altLang="en-US" dirty="0" smtClean="0"/>
              <a:t>的圖片</a:t>
            </a:r>
            <a:endParaRPr lang="en-US" altLang="zh-TW" dirty="0" smtClean="0"/>
          </a:p>
          <a:p>
            <a:pPr marL="285750" indent="-285750">
              <a:lnSpc>
                <a:spcPct val="150000"/>
              </a:lnSpc>
              <a:buFont typeface="Wingdings" panose="05000000000000000000" pitchFamily="2" charset="2"/>
              <a:buChar char="Ø"/>
            </a:pPr>
            <a:r>
              <a:rPr lang="zh-TW" altLang="en-US" dirty="0" smtClean="0"/>
              <a:t>與其他類似模型進行比較</a:t>
            </a:r>
            <a:endParaRPr lang="en-US" altLang="zh-TW" dirty="0"/>
          </a:p>
          <a:p>
            <a:pPr>
              <a:lnSpc>
                <a:spcPct val="150000"/>
              </a:lnSpc>
            </a:pPr>
            <a:endParaRPr lang="en-US" altLang="zh-TW" dirty="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具有引導過濾層的</a:t>
            </a:r>
            <a:r>
              <a:rPr lang="en-US" altLang="zh-TW" sz="1700" b="1" dirty="0">
                <a:solidFill>
                  <a:srgbClr val="1B4367"/>
                </a:solidFill>
                <a:cs typeface="+mn-ea"/>
                <a:sym typeface="+mn-lt"/>
              </a:rPr>
              <a:t>pix2pix</a:t>
            </a:r>
            <a:r>
              <a:rPr lang="zh-TW" altLang="en-US" sz="1700" b="1" dirty="0">
                <a:solidFill>
                  <a:srgbClr val="1B4367"/>
                </a:solidFill>
                <a:cs typeface="+mn-ea"/>
                <a:sym typeface="+mn-lt"/>
              </a:rPr>
              <a:t>去霧網路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7" name="圖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9100" y="1124684"/>
            <a:ext cx="4888150" cy="3980047"/>
          </a:xfrm>
          <a:prstGeom prst="rect">
            <a:avLst/>
          </a:prstGeom>
        </p:spPr>
      </p:pic>
    </p:spTree>
    <p:extLst>
      <p:ext uri="{BB962C8B-B14F-4D97-AF65-F5344CB8AC3E}">
        <p14:creationId xmlns:p14="http://schemas.microsoft.com/office/powerpoint/2010/main" val="163396357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871788" y="1747432"/>
            <a:ext cx="7162740" cy="2693045"/>
          </a:xfrm>
          <a:prstGeom prst="rect">
            <a:avLst/>
          </a:prstGeom>
          <a:noFill/>
          <a:ln w="9525">
            <a:noFill/>
            <a:miter/>
          </a:ln>
        </p:spPr>
        <p:txBody>
          <a:bodyPr wrap="square" lIns="0" tIns="0" rIns="0" bIns="0">
            <a:spAutoFit/>
          </a:bodyPr>
          <a:lstStyle/>
          <a:p>
            <a:r>
              <a:rPr lang="zh-TW" altLang="en-US" b="1" dirty="0"/>
              <a:t>生成器</a:t>
            </a:r>
            <a:r>
              <a:rPr lang="en-US" altLang="zh-TW" b="1" dirty="0"/>
              <a:t>:</a:t>
            </a:r>
            <a:r>
              <a:rPr lang="zh-TW" altLang="en-US" dirty="0"/>
              <a:t>生成器用於通過保留圖像的結構和細節並消除霧度來生成清晰的圖像</a:t>
            </a:r>
            <a:r>
              <a:rPr lang="zh-TW" altLang="en-US" dirty="0" smtClean="0"/>
              <a:t>，編碼器</a:t>
            </a:r>
            <a:r>
              <a:rPr lang="zh-TW" altLang="en-US" dirty="0"/>
              <a:t>在卷積層下操作，利用下採樣增加感受</a:t>
            </a:r>
            <a:r>
              <a:rPr lang="zh-TW" altLang="en-US" dirty="0" smtClean="0"/>
              <a:t>野，解碼器再進行上採樣</a:t>
            </a:r>
            <a:endParaRPr lang="en-US" altLang="zh-TW" dirty="0" smtClean="0"/>
          </a:p>
          <a:p>
            <a:endParaRPr lang="en-US" altLang="zh-TW" dirty="0"/>
          </a:p>
          <a:p>
            <a:r>
              <a:rPr lang="zh-TW" altLang="en-US" b="1" dirty="0"/>
              <a:t>鑑別器</a:t>
            </a:r>
            <a:r>
              <a:rPr lang="en-US" altLang="zh-TW" dirty="0" smtClean="0"/>
              <a:t>:</a:t>
            </a:r>
            <a:r>
              <a:rPr lang="zh-TW" altLang="en-US" dirty="0"/>
              <a:t>鑑別</a:t>
            </a:r>
            <a:r>
              <a:rPr lang="zh-TW" altLang="en-US" dirty="0" smtClean="0"/>
              <a:t>器</a:t>
            </a:r>
            <a:r>
              <a:rPr lang="zh-TW" altLang="en-US" dirty="0"/>
              <a:t>接受生成器的輸出，判斷生成的圖像是否是真實清晰的圖像。基本操作</a:t>
            </a:r>
            <a:r>
              <a:rPr lang="en-US" altLang="zh-TW" dirty="0"/>
              <a:t>:</a:t>
            </a:r>
            <a:r>
              <a:rPr lang="zh-TW" altLang="en-US" dirty="0"/>
              <a:t>卷積、</a:t>
            </a:r>
            <a:r>
              <a:rPr lang="en-US" altLang="zh-TW" dirty="0"/>
              <a:t> batch normalization</a:t>
            </a:r>
            <a:r>
              <a:rPr lang="zh-TW" altLang="en-US" dirty="0"/>
              <a:t>、</a:t>
            </a:r>
            <a:r>
              <a:rPr lang="en-US" altLang="zh-TW" dirty="0"/>
              <a:t> </a:t>
            </a:r>
            <a:r>
              <a:rPr lang="en-US" altLang="zh-TW" dirty="0" err="1" smtClean="0"/>
              <a:t>LeakyReLU</a:t>
            </a:r>
            <a:endParaRPr lang="en-US" altLang="zh-TW" dirty="0" smtClean="0"/>
          </a:p>
          <a:p>
            <a:endParaRPr lang="en-US" altLang="zh-TW" dirty="0"/>
          </a:p>
          <a:p>
            <a:r>
              <a:rPr lang="zh-TW" altLang="en-US" b="1" dirty="0"/>
              <a:t>訓練</a:t>
            </a:r>
            <a:r>
              <a:rPr lang="zh-TW" altLang="en-US" b="1" dirty="0" smtClean="0"/>
              <a:t>資料</a:t>
            </a:r>
            <a:r>
              <a:rPr lang="en-US" altLang="zh-TW" b="1" dirty="0"/>
              <a:t>:</a:t>
            </a:r>
            <a:r>
              <a:rPr lang="en-US" altLang="zh-TW" dirty="0"/>
              <a:t>1449</a:t>
            </a:r>
            <a:r>
              <a:rPr lang="zh-TW" altLang="en-US" dirty="0"/>
              <a:t>對訓練資料進行訓練</a:t>
            </a:r>
            <a:r>
              <a:rPr lang="en-US" altLang="zh-TW" dirty="0"/>
              <a:t>(</a:t>
            </a:r>
            <a:r>
              <a:rPr lang="zh-TW" altLang="en-US" dirty="0"/>
              <a:t>真實圖片及合成後的加霧圖片</a:t>
            </a:r>
            <a:r>
              <a:rPr lang="en-US" altLang="zh-TW" dirty="0" smtClean="0"/>
              <a:t>)</a:t>
            </a:r>
          </a:p>
          <a:p>
            <a:endParaRPr lang="en-US" altLang="zh-TW" b="1" dirty="0"/>
          </a:p>
          <a:p>
            <a:r>
              <a:rPr lang="zh-TW" altLang="en-US" b="1" dirty="0"/>
              <a:t>測試資料</a:t>
            </a:r>
            <a:r>
              <a:rPr lang="en-US" altLang="zh-TW" b="1" dirty="0"/>
              <a:t>:</a:t>
            </a:r>
            <a:r>
              <a:rPr lang="en-US" altLang="zh-TW" dirty="0"/>
              <a:t>80</a:t>
            </a:r>
            <a:r>
              <a:rPr lang="zh-TW" altLang="en-US" dirty="0"/>
              <a:t>對測試</a:t>
            </a:r>
            <a:r>
              <a:rPr lang="zh-TW" altLang="en-US" dirty="0" smtClean="0"/>
              <a:t>資料</a:t>
            </a:r>
            <a:endParaRPr lang="en-US" altLang="zh-TW" dirty="0" smtClean="0"/>
          </a:p>
          <a:p>
            <a:endParaRPr lang="en-US" altLang="zh-TW" dirty="0"/>
          </a:p>
          <a:p>
            <a:r>
              <a:rPr lang="zh-TW" altLang="en-US" b="1" dirty="0"/>
              <a:t>引導濾波層</a:t>
            </a:r>
            <a:r>
              <a:rPr lang="en-US" altLang="zh-TW" b="1" dirty="0"/>
              <a:t>:</a:t>
            </a:r>
            <a:r>
              <a:rPr lang="zh-TW" altLang="en-US" dirty="0"/>
              <a:t>平滑內核半徑設置為</a:t>
            </a:r>
            <a:r>
              <a:rPr lang="en-US" altLang="zh-TW" dirty="0"/>
              <a:t>{2, 4, 8, 16, 32}</a:t>
            </a:r>
            <a:r>
              <a:rPr lang="zh-TW" altLang="en-US" dirty="0"/>
              <a:t>，正則化係數設置為</a:t>
            </a:r>
            <a:r>
              <a:rPr lang="en-US" altLang="zh-TW" dirty="0"/>
              <a:t>{0.001, 0.0001}</a:t>
            </a:r>
            <a:r>
              <a:rPr lang="zh-TW" altLang="en-US" dirty="0"/>
              <a:t>。</a:t>
            </a:r>
            <a:endParaRPr lang="en-US" altLang="zh-TW" dirty="0"/>
          </a:p>
          <a:p>
            <a:pPr>
              <a:lnSpc>
                <a:spcPct val="150000"/>
              </a:lnSpc>
            </a:pPr>
            <a:endParaRPr lang="en-US" altLang="zh-TW" dirty="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具有引導過濾層的</a:t>
            </a:r>
            <a:r>
              <a:rPr lang="en-US" altLang="zh-TW" sz="1700" b="1" dirty="0">
                <a:solidFill>
                  <a:srgbClr val="1B4367"/>
                </a:solidFill>
                <a:cs typeface="+mn-ea"/>
                <a:sym typeface="+mn-lt"/>
              </a:rPr>
              <a:t>pix2pix</a:t>
            </a:r>
            <a:r>
              <a:rPr lang="zh-TW" altLang="en-US" sz="1700" b="1" dirty="0">
                <a:solidFill>
                  <a:srgbClr val="1B4367"/>
                </a:solidFill>
                <a:cs typeface="+mn-ea"/>
                <a:sym typeface="+mn-lt"/>
              </a:rPr>
              <a:t>去霧網路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71326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0494" name="TextBox 13"/>
          <p:cNvSpPr txBox="1"/>
          <p:nvPr/>
        </p:nvSpPr>
        <p:spPr>
          <a:xfrm>
            <a:off x="871788" y="1747432"/>
            <a:ext cx="7162740" cy="500522"/>
          </a:xfrm>
          <a:prstGeom prst="rect">
            <a:avLst/>
          </a:prstGeom>
          <a:noFill/>
          <a:ln w="9525">
            <a:noFill/>
            <a:miter/>
          </a:ln>
        </p:spPr>
        <p:txBody>
          <a:bodyPr wrap="square" lIns="0" tIns="0" rIns="0" bIns="0">
            <a:spAutoFit/>
          </a:bodyPr>
          <a:lstStyle/>
          <a:p>
            <a:r>
              <a:rPr lang="zh-TW" altLang="en-US" dirty="0"/>
              <a:t>與最先進方法的比較</a:t>
            </a:r>
          </a:p>
          <a:p>
            <a:pPr>
              <a:lnSpc>
                <a:spcPct val="150000"/>
              </a:lnSpc>
            </a:pPr>
            <a:endParaRPr lang="en-US" altLang="zh-TW" dirty="0"/>
          </a:p>
        </p:txBody>
      </p:sp>
      <p:sp>
        <p:nvSpPr>
          <p:cNvPr id="24" name="文本框 15"/>
          <p:cNvSpPr txBox="1"/>
          <p:nvPr/>
        </p:nvSpPr>
        <p:spPr>
          <a:xfrm>
            <a:off x="709386" y="309785"/>
            <a:ext cx="7690902"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具有引導過濾層的</a:t>
            </a:r>
            <a:r>
              <a:rPr lang="en-US" altLang="zh-TW" sz="1700" b="1" dirty="0">
                <a:solidFill>
                  <a:srgbClr val="1B4367"/>
                </a:solidFill>
                <a:cs typeface="+mn-ea"/>
                <a:sym typeface="+mn-lt"/>
              </a:rPr>
              <a:t>pix2pix</a:t>
            </a:r>
            <a:r>
              <a:rPr lang="zh-TW" altLang="en-US" sz="1700" b="1" dirty="0">
                <a:solidFill>
                  <a:srgbClr val="1B4367"/>
                </a:solidFill>
                <a:cs typeface="+mn-ea"/>
                <a:sym typeface="+mn-lt"/>
              </a:rPr>
              <a:t>去霧網路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2564" y="387920"/>
            <a:ext cx="3092989" cy="2237785"/>
          </a:xfrm>
          <a:prstGeom prst="rect">
            <a:avLst/>
          </a:prstGeom>
        </p:spPr>
      </p:pic>
      <p:pic>
        <p:nvPicPr>
          <p:cNvPr id="7" name="內容版面配置區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2564" y="2562925"/>
            <a:ext cx="3092989" cy="2384671"/>
          </a:xfrm>
          <a:prstGeom prst="rect">
            <a:avLst/>
          </a:prstGeom>
        </p:spPr>
      </p:pic>
    </p:spTree>
    <p:extLst>
      <p:ext uri="{BB962C8B-B14F-4D97-AF65-F5344CB8AC3E}">
        <p14:creationId xmlns:p14="http://schemas.microsoft.com/office/powerpoint/2010/main" val="52568775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論文四</a:t>
            </a:r>
            <a:r>
              <a:rPr lang="en-US" altLang="zh-TW" sz="2000" b="1" dirty="0" smtClean="0">
                <a:solidFill>
                  <a:srgbClr val="1B4367"/>
                </a:solidFill>
                <a:cs typeface="+mn-ea"/>
                <a:sym typeface="+mn-lt"/>
              </a:rPr>
              <a:t>:</a:t>
            </a:r>
            <a:r>
              <a:rPr lang="zh-TW" altLang="en-US" sz="2000" b="1" dirty="0" smtClean="0">
                <a:solidFill>
                  <a:srgbClr val="1B4367"/>
                </a:solidFill>
              </a:rPr>
              <a:t>以生成對抗網路為基礎之閩式建築風格轉換之研究</a:t>
            </a:r>
            <a:endParaRPr lang="zh-CN" altLang="en-US" sz="2000" b="1" dirty="0">
              <a:solidFill>
                <a:srgbClr val="1B4367"/>
              </a:solidFill>
              <a:cs typeface="+mn-ea"/>
              <a:sym typeface="+mn-lt"/>
            </a:endParaRPr>
          </a:p>
        </p:txBody>
      </p:sp>
      <p:sp>
        <p:nvSpPr>
          <p:cNvPr id="20494" name="TextBox 13"/>
          <p:cNvSpPr txBox="1"/>
          <p:nvPr/>
        </p:nvSpPr>
        <p:spPr>
          <a:xfrm>
            <a:off x="1014607" y="3165287"/>
            <a:ext cx="7162740" cy="738664"/>
          </a:xfrm>
          <a:prstGeom prst="rect">
            <a:avLst/>
          </a:prstGeom>
          <a:noFill/>
          <a:ln w="9525">
            <a:noFill/>
            <a:miter/>
          </a:ln>
        </p:spPr>
        <p:txBody>
          <a:bodyPr wrap="square" lIns="0" tIns="0" rIns="0" bIns="0">
            <a:spAutoFit/>
          </a:bodyPr>
          <a:lstStyle/>
          <a:p>
            <a:pPr>
              <a:lnSpc>
                <a:spcPct val="150000"/>
              </a:lnSpc>
            </a:pPr>
            <a:r>
              <a:rPr lang="zh-TW" altLang="en-US" sz="1600" dirty="0" smtClean="0"/>
              <a:t>作者</a:t>
            </a:r>
            <a:r>
              <a:rPr lang="en-US" altLang="zh-TW" sz="1600" dirty="0" smtClean="0"/>
              <a:t>:</a:t>
            </a:r>
            <a:r>
              <a:rPr lang="zh-TW" altLang="en-US" sz="1600" dirty="0" smtClean="0"/>
              <a:t>施旻岳</a:t>
            </a:r>
            <a:r>
              <a:rPr lang="en-US" altLang="zh-TW" sz="1600" dirty="0" smtClean="0"/>
              <a:t>(2021)</a:t>
            </a:r>
            <a:endParaRPr lang="en-US" altLang="zh-TW" sz="1600" dirty="0"/>
          </a:p>
          <a:p>
            <a:pPr>
              <a:lnSpc>
                <a:spcPct val="150000"/>
              </a:lnSpc>
            </a:pPr>
            <a:r>
              <a:rPr lang="zh-TW" altLang="en-US" sz="1600" dirty="0"/>
              <a:t>出處</a:t>
            </a:r>
            <a:r>
              <a:rPr lang="en-US" altLang="zh-TW" sz="1600" dirty="0" smtClean="0"/>
              <a:t>:</a:t>
            </a:r>
            <a:r>
              <a:rPr lang="zh-TW" altLang="en-US" sz="1600" dirty="0" smtClean="0"/>
              <a:t>國立金門大學資訊科技與應用碩士班碩博士論文</a:t>
            </a:r>
            <a:endParaRPr lang="en-US" altLang="zh-TW" sz="1600" dirty="0" smtClean="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文獻探討</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019213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a:solidFill>
                  <a:srgbClr val="1B4367"/>
                </a:solidFill>
                <a:cs typeface="+mn-ea"/>
                <a:sym typeface="+mn-lt"/>
              </a:rPr>
              <a:t>為何挑選此論文</a:t>
            </a:r>
            <a:r>
              <a:rPr lang="en-US" altLang="zh-TW" sz="2000" b="1" dirty="0">
                <a:solidFill>
                  <a:srgbClr val="1B4367"/>
                </a:solidFill>
                <a:cs typeface="+mn-ea"/>
                <a:sym typeface="+mn-lt"/>
              </a:rPr>
              <a:t>?</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695190"/>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一樣為風格轉換的</a:t>
            </a:r>
            <a:r>
              <a:rPr lang="en-US" altLang="zh-TW" sz="1600" dirty="0" smtClean="0"/>
              <a:t>GAN</a:t>
            </a:r>
            <a:r>
              <a:rPr lang="zh-TW" altLang="en-US" sz="1600" dirty="0" smtClean="0"/>
              <a:t>研究</a:t>
            </a:r>
            <a:endParaRPr lang="en-US" altLang="zh-TW" sz="1600" dirty="0" smtClean="0"/>
          </a:p>
          <a:p>
            <a:pPr marL="342900" indent="-342900">
              <a:lnSpc>
                <a:spcPct val="150000"/>
              </a:lnSpc>
              <a:buFont typeface="+mj-lt"/>
              <a:buAutoNum type="arabicPeriod"/>
            </a:pPr>
            <a:r>
              <a:rPr lang="zh-TW" altLang="en-US" sz="1600" dirty="0" smtClean="0"/>
              <a:t>此</a:t>
            </a:r>
            <a:r>
              <a:rPr lang="en-US" altLang="zh-TW" sz="1600" dirty="0" smtClean="0"/>
              <a:t>GAN</a:t>
            </a:r>
            <a:r>
              <a:rPr lang="zh-TW" altLang="en-US" sz="1600" dirty="0" smtClean="0"/>
              <a:t>研究有包含語意切割，可以學習參考</a:t>
            </a:r>
            <a:endParaRPr lang="en-US" altLang="zh-TW" sz="1600" dirty="0"/>
          </a:p>
        </p:txBody>
      </p:sp>
      <p:sp>
        <p:nvSpPr>
          <p:cNvPr id="24" name="文本框 15"/>
          <p:cNvSpPr txBox="1"/>
          <p:nvPr/>
        </p:nvSpPr>
        <p:spPr>
          <a:xfrm>
            <a:off x="709386" y="309785"/>
            <a:ext cx="7690902" cy="346249"/>
          </a:xfrm>
          <a:prstGeom prst="rect">
            <a:avLst/>
          </a:prstGeom>
          <a:noFill/>
        </p:spPr>
        <p:txBody>
          <a:bodyPr wrap="square" lIns="68580" tIns="34290" rIns="68580" bIns="34290" rtlCol="0">
            <a:spAutoFit/>
          </a:bodyPr>
          <a:lstStyle/>
          <a:p>
            <a:pPr defTabSz="683419">
              <a:spcBef>
                <a:spcPct val="20000"/>
              </a:spcBef>
            </a:pPr>
            <a:r>
              <a:rPr lang="zh-TW" altLang="en-US" sz="1800" b="1" dirty="0">
                <a:solidFill>
                  <a:srgbClr val="1B4367"/>
                </a:solidFill>
              </a:rPr>
              <a:t>以生成對抗網路為基礎之閩式建築風格轉換之研究</a:t>
            </a:r>
            <a:endParaRPr lang="zh-CN" altLang="en-US" sz="18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475109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研究問題</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492716"/>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800" dirty="0"/>
              <a:t>由於閔式文化逐漸沒落，透過</a:t>
            </a:r>
            <a:r>
              <a:rPr lang="zh-TW" altLang="en-US" sz="1800" dirty="0" smtClean="0"/>
              <a:t>人工智慧能否保存</a:t>
            </a:r>
            <a:r>
              <a:rPr lang="zh-TW" altLang="en-US" sz="1800" dirty="0"/>
              <a:t>閔式</a:t>
            </a:r>
            <a:r>
              <a:rPr lang="zh-TW" altLang="en-US" sz="1800" dirty="0" smtClean="0"/>
              <a:t>文化</a:t>
            </a:r>
          </a:p>
          <a:p>
            <a:pPr marL="342900" indent="-342900">
              <a:lnSpc>
                <a:spcPct val="150000"/>
              </a:lnSpc>
              <a:buFont typeface="+mj-lt"/>
              <a:buAutoNum type="arabicPeriod"/>
            </a:pPr>
            <a:r>
              <a:rPr lang="zh-TW" altLang="en-US" sz="1800" dirty="0" smtClean="0"/>
              <a:t>使用</a:t>
            </a:r>
            <a:r>
              <a:rPr lang="en-US" altLang="zh-TW" sz="1800" dirty="0" err="1"/>
              <a:t>CycleGAN</a:t>
            </a:r>
            <a:r>
              <a:rPr lang="zh-TW" altLang="en-US" sz="1800" dirty="0"/>
              <a:t>與</a:t>
            </a:r>
            <a:r>
              <a:rPr lang="en-US" altLang="zh-TW" sz="1800" dirty="0" err="1"/>
              <a:t>InstaGAN</a:t>
            </a:r>
            <a:r>
              <a:rPr lang="zh-TW" altLang="en-US" sz="1800" dirty="0"/>
              <a:t>進行風格轉換並比較成效</a:t>
            </a:r>
            <a:endParaRPr lang="en-US" altLang="zh-TW" sz="1800" dirty="0"/>
          </a:p>
          <a:p>
            <a:pPr marL="342900" indent="-342900">
              <a:lnSpc>
                <a:spcPct val="150000"/>
              </a:lnSpc>
              <a:buFont typeface="+mj-lt"/>
              <a:buAutoNum type="arabicPeriod"/>
            </a:pPr>
            <a:endParaRPr lang="en-US" altLang="zh-TW" sz="1800" dirty="0" smtClean="0"/>
          </a:p>
          <a:p>
            <a:endParaRPr lang="en-US" altLang="zh-TW" sz="16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3929" y="2938271"/>
            <a:ext cx="3538311" cy="1982915"/>
          </a:xfrm>
          <a:prstGeom prst="rect">
            <a:avLst/>
          </a:prstGeom>
        </p:spPr>
      </p:pic>
      <p:pic>
        <p:nvPicPr>
          <p:cNvPr id="7" name="圖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9714" y="2938272"/>
            <a:ext cx="3010367" cy="1982915"/>
          </a:xfrm>
          <a:prstGeom prst="rect">
            <a:avLst/>
          </a:prstGeom>
        </p:spPr>
      </p:pic>
    </p:spTree>
    <p:extLst>
      <p:ext uri="{BB962C8B-B14F-4D97-AF65-F5344CB8AC3E}">
        <p14:creationId xmlns:p14="http://schemas.microsoft.com/office/powerpoint/2010/main" val="354144307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246495"/>
          </a:xfrm>
          <a:prstGeom prst="rect">
            <a:avLst/>
          </a:prstGeom>
          <a:noFill/>
          <a:ln w="9525">
            <a:noFill/>
            <a:miter/>
          </a:ln>
        </p:spPr>
        <p:txBody>
          <a:bodyPr wrap="square" lIns="0" tIns="0" rIns="0" bIns="0">
            <a:spAutoFit/>
          </a:bodyPr>
          <a:lstStyle/>
          <a:p>
            <a:pPr>
              <a:lnSpc>
                <a:spcPct val="150000"/>
              </a:lnSpc>
            </a:pPr>
            <a:r>
              <a:rPr lang="en-US" altLang="zh-TW" sz="1800" dirty="0"/>
              <a:t>1.</a:t>
            </a:r>
            <a:r>
              <a:rPr lang="zh-TW" altLang="en-US" sz="1800" dirty="0"/>
              <a:t>準備訓練用的圖片資料集，使用</a:t>
            </a:r>
            <a:r>
              <a:rPr lang="en-US" altLang="zh-TW" sz="1800" dirty="0" err="1"/>
              <a:t>cycleGAN</a:t>
            </a:r>
            <a:r>
              <a:rPr lang="zh-TW" altLang="en-US" sz="1800" dirty="0"/>
              <a:t>對資料進行訓練</a:t>
            </a:r>
            <a:endParaRPr lang="en-US" altLang="zh-TW" sz="1800" dirty="0"/>
          </a:p>
          <a:p>
            <a:pPr>
              <a:lnSpc>
                <a:spcPct val="150000"/>
              </a:lnSpc>
            </a:pPr>
            <a:r>
              <a:rPr lang="en-US" altLang="zh-TW" sz="1800" dirty="0"/>
              <a:t>2.</a:t>
            </a:r>
            <a:r>
              <a:rPr lang="zh-TW" altLang="en-US" sz="1800" dirty="0"/>
              <a:t>使用</a:t>
            </a:r>
            <a:r>
              <a:rPr lang="en-US" altLang="zh-TW" sz="1800" dirty="0" err="1"/>
              <a:t>InstaGAN</a:t>
            </a:r>
            <a:r>
              <a:rPr lang="zh-TW" altLang="en-US" sz="1800" dirty="0"/>
              <a:t>進行風格轉換，訓練前先使用</a:t>
            </a:r>
            <a:r>
              <a:rPr lang="en-US" altLang="zh-TW" sz="1800" dirty="0" err="1"/>
              <a:t>FastFCN</a:t>
            </a:r>
            <a:r>
              <a:rPr lang="zh-TW" altLang="en-US" sz="1800" dirty="0"/>
              <a:t>進行語意分割</a:t>
            </a:r>
            <a:endParaRPr lang="en-US" altLang="zh-TW" sz="1800" dirty="0"/>
          </a:p>
          <a:p>
            <a:pPr>
              <a:lnSpc>
                <a:spcPct val="150000"/>
              </a:lnSpc>
            </a:pPr>
            <a:r>
              <a:rPr lang="en-US" altLang="zh-TW" sz="1800" dirty="0" smtClean="0"/>
              <a:t>3.</a:t>
            </a:r>
            <a:r>
              <a:rPr lang="zh-TW" altLang="en-US" sz="1800" dirty="0" smtClean="0"/>
              <a:t>轉換後對兩者</a:t>
            </a:r>
            <a:r>
              <a:rPr lang="zh-TW" altLang="en-US" sz="1800" dirty="0"/>
              <a:t>不同</a:t>
            </a:r>
            <a:r>
              <a:rPr lang="en-US" altLang="zh-TW" sz="1800" dirty="0" smtClean="0"/>
              <a:t>GAN</a:t>
            </a:r>
            <a:r>
              <a:rPr lang="zh-TW" altLang="en-US" sz="1800" dirty="0" smtClean="0"/>
              <a:t>的成品進行比較</a:t>
            </a:r>
            <a:endParaRPr lang="en-US" altLang="zh-TW" sz="18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228391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566110"/>
            <a:ext cx="7162740" cy="2954655"/>
          </a:xfrm>
          <a:prstGeom prst="rect">
            <a:avLst/>
          </a:prstGeom>
          <a:noFill/>
          <a:ln w="9525">
            <a:noFill/>
            <a:miter/>
          </a:ln>
        </p:spPr>
        <p:txBody>
          <a:bodyPr wrap="square" lIns="0" tIns="0" rIns="0" bIns="0">
            <a:spAutoFit/>
          </a:bodyPr>
          <a:lstStyle/>
          <a:p>
            <a:pPr marL="285750" indent="-285750">
              <a:lnSpc>
                <a:spcPct val="150000"/>
              </a:lnSpc>
              <a:buFont typeface="Wingdings" panose="05000000000000000000" pitchFamily="2" charset="2"/>
              <a:buChar char="Ø"/>
            </a:pPr>
            <a:r>
              <a:rPr lang="en-US" altLang="zh-TW" sz="1600" dirty="0" err="1"/>
              <a:t>CycleGAN</a:t>
            </a:r>
            <a:r>
              <a:rPr lang="en-US" altLang="zh-TW" sz="1600" dirty="0" smtClean="0"/>
              <a:t>:</a:t>
            </a:r>
            <a:r>
              <a:rPr lang="zh-TW" altLang="en-US" sz="1600" dirty="0" smtClean="0"/>
              <a:t>兩對生成器與鑑別器組成，</a:t>
            </a:r>
            <a:r>
              <a:rPr lang="zh-TW" altLang="en-US" sz="1600" dirty="0"/>
              <a:t>不需要對應圖片集可訓練</a:t>
            </a:r>
            <a:endParaRPr lang="en-US" altLang="zh-TW" sz="1600" dirty="0"/>
          </a:p>
          <a:p>
            <a:pPr marL="285750" indent="-285750">
              <a:lnSpc>
                <a:spcPct val="150000"/>
              </a:lnSpc>
              <a:buFont typeface="Wingdings" panose="05000000000000000000" pitchFamily="2" charset="2"/>
              <a:buChar char="Ø"/>
            </a:pPr>
            <a:r>
              <a:rPr lang="en-US" altLang="zh-TW" sz="1600" dirty="0" err="1"/>
              <a:t>FastFCN</a:t>
            </a:r>
            <a:r>
              <a:rPr lang="en-US" altLang="zh-TW" sz="1600" dirty="0"/>
              <a:t>:</a:t>
            </a:r>
          </a:p>
          <a:p>
            <a:pPr marL="457200" lvl="1">
              <a:lnSpc>
                <a:spcPct val="150000"/>
              </a:lnSpc>
            </a:pPr>
            <a:r>
              <a:rPr lang="zh-TW" altLang="en-US" sz="1600" b="1" dirty="0"/>
              <a:t>原理</a:t>
            </a:r>
            <a:r>
              <a:rPr lang="en-US" altLang="zh-TW" sz="1600" b="1" dirty="0"/>
              <a:t>:</a:t>
            </a:r>
            <a:r>
              <a:rPr lang="zh-TW" altLang="en-US" sz="1600" dirty="0"/>
              <a:t>進行語意分割將結果分為建築物及</a:t>
            </a:r>
            <a:r>
              <a:rPr lang="zh-TW" altLang="en-US" sz="1600" dirty="0" smtClean="0"/>
              <a:t>背景</a:t>
            </a:r>
            <a:endParaRPr lang="en-US" altLang="zh-TW" sz="1600" dirty="0" smtClean="0"/>
          </a:p>
          <a:p>
            <a:pPr marL="285750" indent="-285750">
              <a:lnSpc>
                <a:spcPct val="150000"/>
              </a:lnSpc>
              <a:buFont typeface="Wingdings" panose="05000000000000000000" pitchFamily="2" charset="2"/>
              <a:buChar char="Ø"/>
            </a:pPr>
            <a:r>
              <a:rPr lang="en-US" altLang="zh-TW" sz="1600" dirty="0" err="1" smtClean="0"/>
              <a:t>InstaGAN</a:t>
            </a:r>
            <a:r>
              <a:rPr lang="en-US" altLang="zh-TW" sz="1600" dirty="0" smtClean="0"/>
              <a:t>:</a:t>
            </a:r>
          </a:p>
          <a:p>
            <a:pPr marL="457200" lvl="1">
              <a:lnSpc>
                <a:spcPct val="150000"/>
              </a:lnSpc>
            </a:pPr>
            <a:r>
              <a:rPr lang="zh-TW" altLang="en-US" sz="1600" b="1" dirty="0" smtClean="0"/>
              <a:t>原理</a:t>
            </a:r>
            <a:r>
              <a:rPr lang="en-US" altLang="zh-TW" sz="1600" b="1" dirty="0"/>
              <a:t>:</a:t>
            </a:r>
            <a:r>
              <a:rPr lang="zh-TW" altLang="en-US" sz="1600" dirty="0"/>
              <a:t>須先進行語意分割</a:t>
            </a:r>
            <a:r>
              <a:rPr lang="zh-TW" altLang="en-US" sz="1600" dirty="0" smtClean="0"/>
              <a:t>，且一次</a:t>
            </a:r>
            <a:r>
              <a:rPr lang="zh-TW" altLang="en-US" sz="1600" dirty="0"/>
              <a:t>轉換部份特徵</a:t>
            </a:r>
            <a:r>
              <a:rPr lang="en-US" altLang="zh-TW" sz="1600" dirty="0"/>
              <a:t>(mini-batch)</a:t>
            </a:r>
            <a:r>
              <a:rPr lang="zh-TW" altLang="en-US" sz="1600" dirty="0"/>
              <a:t>，多做幾次就可以把所有實例轉換完成</a:t>
            </a:r>
            <a:endParaRPr lang="en-US" altLang="zh-TW" sz="1600" dirty="0"/>
          </a:p>
          <a:p>
            <a:pPr marL="457200" lvl="1">
              <a:lnSpc>
                <a:spcPct val="150000"/>
              </a:lnSpc>
            </a:pPr>
            <a:r>
              <a:rPr lang="zh-TW" altLang="en-US" sz="1600" b="1" dirty="0"/>
              <a:t>優點</a:t>
            </a:r>
            <a:r>
              <a:rPr lang="en-US" altLang="zh-TW" sz="1600" b="1" dirty="0" smtClean="0"/>
              <a:t>:</a:t>
            </a:r>
            <a:r>
              <a:rPr lang="zh-TW" altLang="en-US" sz="1600" dirty="0"/>
              <a:t>能萃取較多特徵、減少計算量</a:t>
            </a:r>
            <a:endParaRPr lang="en-US" altLang="zh-TW" sz="1600" dirty="0"/>
          </a:p>
          <a:p>
            <a:pPr>
              <a:lnSpc>
                <a:spcPct val="150000"/>
              </a:lnSpc>
            </a:pPr>
            <a:endParaRPr lang="en-US" altLang="zh-TW" sz="16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544807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2249364"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三維模型</a:t>
            </a:r>
            <a:endParaRPr lang="zh-CN" altLang="en-US" sz="2000" b="1" dirty="0">
              <a:solidFill>
                <a:srgbClr val="1B4367"/>
              </a:solidFill>
              <a:cs typeface="+mn-ea"/>
              <a:sym typeface="+mn-lt"/>
            </a:endParaRPr>
          </a:p>
        </p:txBody>
      </p:sp>
      <p:sp>
        <p:nvSpPr>
          <p:cNvPr id="20494" name="TextBox 13"/>
          <p:cNvSpPr txBox="1"/>
          <p:nvPr/>
        </p:nvSpPr>
        <p:spPr>
          <a:xfrm>
            <a:off x="871788" y="1824167"/>
            <a:ext cx="7162740" cy="492443"/>
          </a:xfrm>
          <a:prstGeom prst="rect">
            <a:avLst/>
          </a:prstGeom>
          <a:noFill/>
          <a:ln w="9525">
            <a:noFill/>
            <a:miter/>
          </a:ln>
        </p:spPr>
        <p:txBody>
          <a:bodyPr wrap="square" lIns="0" tIns="0" rIns="0" bIns="0">
            <a:spAutoFit/>
          </a:bodyPr>
          <a:lstStyle/>
          <a:p>
            <a:r>
              <a:rPr lang="zh-TW" altLang="en-US" sz="1600" dirty="0" smtClean="0">
                <a:latin typeface="微軟正黑體" panose="020B0604030504040204" pitchFamily="34" charset="-120"/>
                <a:ea typeface="微軟正黑體" panose="020B0604030504040204" pitchFamily="34" charset="-120"/>
              </a:rPr>
              <a:t>三維模型，也稱作</a:t>
            </a:r>
            <a:r>
              <a:rPr lang="en-US" altLang="zh-TW" sz="1600" dirty="0" smtClean="0">
                <a:latin typeface="微軟正黑體" panose="020B0604030504040204" pitchFamily="34" charset="-120"/>
                <a:ea typeface="微軟正黑體" panose="020B0604030504040204" pitchFamily="34" charset="-120"/>
              </a:rPr>
              <a:t>3D</a:t>
            </a:r>
            <a:r>
              <a:rPr lang="zh-TW" altLang="en-US" sz="1600" dirty="0" smtClean="0">
                <a:latin typeface="微軟正黑體" panose="020B0604030504040204" pitchFamily="34" charset="-120"/>
                <a:ea typeface="微軟正黑體" panose="020B0604030504040204" pitchFamily="34" charset="-120"/>
              </a:rPr>
              <a:t>模型</a:t>
            </a:r>
            <a:r>
              <a:rPr lang="zh-TW" altLang="en-US" sz="1600" dirty="0" smtClean="0">
                <a:solidFill>
                  <a:schemeClr val="tx1">
                    <a:lumMod val="75000"/>
                    <a:lumOff val="25000"/>
                  </a:schemeClr>
                </a:solidFill>
                <a:cs typeface="+mn-ea"/>
                <a:sym typeface="+mn-lt"/>
              </a:rPr>
              <a:t>，</a:t>
            </a:r>
            <a:r>
              <a:rPr lang="zh-TW" altLang="en-US" sz="1600" dirty="0" smtClean="0">
                <a:solidFill>
                  <a:schemeClr val="tx1">
                    <a:lumMod val="75000"/>
                    <a:lumOff val="25000"/>
                  </a:schemeClr>
                </a:solidFill>
                <a:cs typeface="+mn-ea"/>
                <a:sym typeface="+mn-lt"/>
              </a:rPr>
              <a:t>至今已有大量繪圖軟體能輕鬆製作</a:t>
            </a:r>
            <a:r>
              <a:rPr lang="en-US" altLang="zh-TW" sz="1600" dirty="0" smtClean="0">
                <a:solidFill>
                  <a:schemeClr val="tx1">
                    <a:lumMod val="75000"/>
                    <a:lumOff val="25000"/>
                  </a:schemeClr>
                </a:solidFill>
                <a:cs typeface="+mn-ea"/>
                <a:sym typeface="+mn-lt"/>
              </a:rPr>
              <a:t>3D</a:t>
            </a:r>
            <a:r>
              <a:rPr lang="zh-TW" altLang="en-US" sz="1600" dirty="0" smtClean="0">
                <a:solidFill>
                  <a:schemeClr val="tx1">
                    <a:lumMod val="75000"/>
                    <a:lumOff val="25000"/>
                  </a:schemeClr>
                </a:solidFill>
                <a:cs typeface="+mn-ea"/>
                <a:sym typeface="+mn-lt"/>
              </a:rPr>
              <a:t>模型</a:t>
            </a:r>
            <a:endParaRPr lang="en-US" altLang="zh-TW" sz="1600" dirty="0" smtClean="0">
              <a:solidFill>
                <a:schemeClr val="tx1">
                  <a:lumMod val="75000"/>
                  <a:lumOff val="25000"/>
                </a:schemeClr>
              </a:solidFill>
              <a:cs typeface="+mn-ea"/>
              <a:sym typeface="+mn-lt"/>
            </a:endParaRPr>
          </a:p>
          <a:p>
            <a:r>
              <a:rPr lang="zh-TW" altLang="en-US" sz="1600" dirty="0">
                <a:solidFill>
                  <a:schemeClr val="tx1">
                    <a:lumMod val="75000"/>
                    <a:lumOff val="25000"/>
                  </a:schemeClr>
                </a:solidFill>
                <a:cs typeface="+mn-ea"/>
                <a:sym typeface="+mn-lt"/>
              </a:rPr>
              <a:t>例如</a:t>
            </a:r>
            <a:r>
              <a:rPr lang="en-US" altLang="zh-TW" sz="1600" dirty="0" smtClean="0">
                <a:solidFill>
                  <a:schemeClr val="tx1">
                    <a:lumMod val="75000"/>
                    <a:lumOff val="25000"/>
                  </a:schemeClr>
                </a:solidFill>
                <a:cs typeface="+mn-ea"/>
                <a:sym typeface="+mn-lt"/>
              </a:rPr>
              <a:t>:</a:t>
            </a:r>
            <a:r>
              <a:rPr lang="en-US" altLang="zh-TW" sz="1600" dirty="0" err="1" smtClean="0">
                <a:solidFill>
                  <a:schemeClr val="tx1">
                    <a:lumMod val="75000"/>
                    <a:lumOff val="25000"/>
                  </a:schemeClr>
                </a:solidFill>
                <a:cs typeface="+mn-ea"/>
                <a:sym typeface="+mn-lt"/>
              </a:rPr>
              <a:t>SketchUp</a:t>
            </a:r>
            <a:r>
              <a:rPr lang="en-US" altLang="zh-TW" sz="1600" dirty="0" smtClean="0">
                <a:solidFill>
                  <a:schemeClr val="tx1">
                    <a:lumMod val="75000"/>
                    <a:lumOff val="25000"/>
                  </a:schemeClr>
                </a:solidFill>
                <a:cs typeface="+mn-ea"/>
                <a:sym typeface="+mn-lt"/>
              </a:rPr>
              <a:t> </a:t>
            </a:r>
            <a:r>
              <a:rPr lang="zh-TW" altLang="en-US" sz="1600" dirty="0" smtClean="0">
                <a:solidFill>
                  <a:schemeClr val="tx1">
                    <a:lumMod val="75000"/>
                    <a:lumOff val="25000"/>
                  </a:schemeClr>
                </a:solidFill>
                <a:cs typeface="+mn-ea"/>
                <a:sym typeface="+mn-lt"/>
              </a:rPr>
              <a:t>、</a:t>
            </a:r>
            <a:r>
              <a:rPr lang="en-US" altLang="zh-TW" sz="1600" dirty="0" smtClean="0">
                <a:solidFill>
                  <a:schemeClr val="tx1">
                    <a:lumMod val="75000"/>
                    <a:lumOff val="25000"/>
                  </a:schemeClr>
                </a:solidFill>
                <a:cs typeface="+mn-ea"/>
                <a:sym typeface="+mn-lt"/>
              </a:rPr>
              <a:t>3Ds</a:t>
            </a:r>
            <a:r>
              <a:rPr lang="en-US" altLang="zh-TW" sz="1600" dirty="0" smtClean="0">
                <a:sym typeface="+mn-lt"/>
              </a:rPr>
              <a:t>Max</a:t>
            </a:r>
            <a:endParaRPr lang="zh-CN" altLang="en-US" sz="1600" dirty="0">
              <a:solidFill>
                <a:schemeClr val="tx1">
                  <a:lumMod val="75000"/>
                  <a:lumOff val="25000"/>
                </a:schemeClr>
              </a:solidFill>
              <a:cs typeface="+mn-ea"/>
              <a:sym typeface="+mn-lt"/>
            </a:endParaRPr>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研究背景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4947" y="2316610"/>
            <a:ext cx="4282711" cy="2434841"/>
          </a:xfrm>
          <a:prstGeom prst="rect">
            <a:avLst/>
          </a:prstGeom>
        </p:spPr>
      </p:pic>
      <p:sp>
        <p:nvSpPr>
          <p:cNvPr id="7" name="TextBox 13"/>
          <p:cNvSpPr txBox="1"/>
          <p:nvPr/>
        </p:nvSpPr>
        <p:spPr>
          <a:xfrm>
            <a:off x="4841906" y="4795404"/>
            <a:ext cx="2548795" cy="215444"/>
          </a:xfrm>
          <a:prstGeom prst="rect">
            <a:avLst/>
          </a:prstGeom>
          <a:noFill/>
          <a:ln w="9525">
            <a:noFill/>
            <a:miter/>
          </a:ln>
        </p:spPr>
        <p:txBody>
          <a:bodyPr wrap="square" lIns="0" tIns="0" rIns="0" bIns="0">
            <a:spAutoFit/>
          </a:bodyPr>
          <a:lstStyle/>
          <a:p>
            <a:r>
              <a:rPr lang="zh-TW" altLang="en-US" dirty="0" smtClean="0">
                <a:solidFill>
                  <a:schemeClr val="tx1">
                    <a:lumMod val="75000"/>
                    <a:lumOff val="25000"/>
                  </a:schemeClr>
                </a:solidFill>
                <a:cs typeface="+mn-ea"/>
                <a:sym typeface="+mn-lt"/>
              </a:rPr>
              <a:t>為</a:t>
            </a:r>
            <a:r>
              <a:rPr lang="en-US" altLang="zh-TW" dirty="0" err="1" smtClean="0">
                <a:solidFill>
                  <a:schemeClr val="tx1">
                    <a:lumMod val="75000"/>
                    <a:lumOff val="25000"/>
                  </a:schemeClr>
                </a:solidFill>
                <a:cs typeface="+mn-ea"/>
                <a:sym typeface="+mn-lt"/>
              </a:rPr>
              <a:t>SketchUp</a:t>
            </a:r>
            <a:r>
              <a:rPr lang="zh-TW" altLang="en-US" dirty="0" smtClean="0">
                <a:solidFill>
                  <a:schemeClr val="tx1">
                    <a:lumMod val="75000"/>
                    <a:lumOff val="25000"/>
                  </a:schemeClr>
                </a:solidFill>
                <a:cs typeface="+mn-ea"/>
                <a:sym typeface="+mn-lt"/>
              </a:rPr>
              <a:t>所建立的</a:t>
            </a:r>
            <a:r>
              <a:rPr lang="zh-TW" altLang="en-US" dirty="0">
                <a:solidFill>
                  <a:schemeClr val="tx1">
                    <a:lumMod val="75000"/>
                    <a:lumOff val="25000"/>
                  </a:schemeClr>
                </a:solidFill>
                <a:cs typeface="+mn-ea"/>
                <a:sym typeface="+mn-lt"/>
              </a:rPr>
              <a:t>三維</a:t>
            </a:r>
            <a:r>
              <a:rPr lang="zh-TW" altLang="en-US" dirty="0" smtClean="0">
                <a:solidFill>
                  <a:schemeClr val="tx1">
                    <a:lumMod val="75000"/>
                    <a:lumOff val="25000"/>
                  </a:schemeClr>
                </a:solidFill>
                <a:cs typeface="+mn-ea"/>
                <a:sym typeface="+mn-lt"/>
              </a:rPr>
              <a:t>模型</a:t>
            </a:r>
            <a:endParaRPr lang="zh-CN" altLang="en-US" dirty="0">
              <a:solidFill>
                <a:schemeClr val="tx1">
                  <a:lumMod val="75000"/>
                  <a:lumOff val="25000"/>
                </a:schemeClr>
              </a:solidFill>
              <a:cs typeface="+mn-ea"/>
              <a:sym typeface="+mn-lt"/>
            </a:endParaRPr>
          </a:p>
        </p:txBody>
      </p:sp>
    </p:spTree>
    <p:extLst>
      <p:ext uri="{BB962C8B-B14F-4D97-AF65-F5344CB8AC3E}">
        <p14:creationId xmlns:p14="http://schemas.microsoft.com/office/powerpoint/2010/main" val="179302906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566110"/>
            <a:ext cx="7162740" cy="3323987"/>
          </a:xfrm>
          <a:prstGeom prst="rect">
            <a:avLst/>
          </a:prstGeom>
          <a:noFill/>
          <a:ln w="9525">
            <a:noFill/>
            <a:miter/>
          </a:ln>
        </p:spPr>
        <p:txBody>
          <a:bodyPr wrap="square" lIns="0" tIns="0" rIns="0" bIns="0">
            <a:spAutoFit/>
          </a:bodyPr>
          <a:lstStyle/>
          <a:p>
            <a:pPr>
              <a:lnSpc>
                <a:spcPct val="150000"/>
              </a:lnSpc>
            </a:pPr>
            <a:r>
              <a:rPr lang="zh-TW" altLang="en-US" sz="1600" b="1" dirty="0"/>
              <a:t>資料蒐集</a:t>
            </a:r>
            <a:r>
              <a:rPr lang="en-US" altLang="zh-TW" sz="1600" b="1" dirty="0"/>
              <a:t>:</a:t>
            </a:r>
            <a:r>
              <a:rPr lang="zh-TW" altLang="en-US" sz="1600" dirty="0"/>
              <a:t>為能夠較完整還原閔式建築，採用同樣有屋頂及屋簷存在的美式</a:t>
            </a:r>
            <a:r>
              <a:rPr lang="zh-TW" altLang="en-US" sz="1600" dirty="0" smtClean="0"/>
              <a:t>建築</a:t>
            </a:r>
            <a:endParaRPr lang="en-US" altLang="zh-TW" sz="1600" dirty="0"/>
          </a:p>
          <a:p>
            <a:pPr>
              <a:lnSpc>
                <a:spcPct val="150000"/>
              </a:lnSpc>
            </a:pPr>
            <a:r>
              <a:rPr lang="zh-TW" altLang="en-US" sz="1600" b="1" dirty="0"/>
              <a:t>閔式建築</a:t>
            </a:r>
            <a:r>
              <a:rPr lang="en-US" altLang="zh-TW" sz="1600" b="1" dirty="0"/>
              <a:t>:</a:t>
            </a:r>
            <a:r>
              <a:rPr lang="zh-TW" altLang="en-US" sz="1600" dirty="0"/>
              <a:t>利用爬蟲的方式，在</a:t>
            </a:r>
            <a:r>
              <a:rPr lang="en-US" altLang="zh-TW" sz="1600" dirty="0"/>
              <a:t>google</a:t>
            </a:r>
            <a:r>
              <a:rPr lang="zh-TW" altLang="en-US" sz="1600" dirty="0"/>
              <a:t>圖片下關鍵字</a:t>
            </a:r>
            <a:r>
              <a:rPr lang="en-US" altLang="zh-TW" sz="1600" dirty="0"/>
              <a:t>(</a:t>
            </a:r>
            <a:r>
              <a:rPr lang="zh-TW" altLang="en-US" sz="1600" dirty="0"/>
              <a:t>閩式建築、金門傳統建築、台灣傳統建築</a:t>
            </a:r>
            <a:r>
              <a:rPr lang="en-US" altLang="zh-TW" sz="1600" dirty="0"/>
              <a:t>)</a:t>
            </a:r>
            <a:r>
              <a:rPr lang="zh-TW" altLang="en-US" sz="1600" dirty="0"/>
              <a:t>搜尋把結果全部擷取下來，在用以圖搜圖的方式進行照片擷取，再手動過濾不符合的圖片。</a:t>
            </a:r>
            <a:endParaRPr lang="en-US" altLang="zh-TW" sz="1600" dirty="0"/>
          </a:p>
          <a:p>
            <a:pPr>
              <a:lnSpc>
                <a:spcPct val="150000"/>
              </a:lnSpc>
            </a:pPr>
            <a:r>
              <a:rPr lang="zh-TW" altLang="en-US" sz="1600" b="1" dirty="0"/>
              <a:t>美式建築</a:t>
            </a:r>
            <a:r>
              <a:rPr lang="en-US" altLang="zh-TW" sz="1600" b="1" dirty="0"/>
              <a:t>:</a:t>
            </a:r>
            <a:r>
              <a:rPr lang="zh-TW" altLang="en-US" sz="1600" dirty="0"/>
              <a:t>利用爬蟲的方式，在</a:t>
            </a:r>
            <a:r>
              <a:rPr lang="en-US" altLang="zh-TW" sz="1600" dirty="0"/>
              <a:t>google</a:t>
            </a:r>
            <a:r>
              <a:rPr lang="zh-TW" altLang="en-US" sz="1600" dirty="0"/>
              <a:t>圖片下關鍵字</a:t>
            </a:r>
            <a:r>
              <a:rPr lang="en-US" altLang="zh-TW" sz="1600" dirty="0"/>
              <a:t>(</a:t>
            </a:r>
            <a:r>
              <a:rPr lang="zh-TW" altLang="en-US" sz="1600" dirty="0"/>
              <a:t>別墅、美式別墅建築等</a:t>
            </a:r>
            <a:r>
              <a:rPr lang="en-US" altLang="zh-TW" sz="1600" dirty="0"/>
              <a:t>)</a:t>
            </a:r>
            <a:r>
              <a:rPr lang="zh-TW" altLang="en-US" sz="1600" dirty="0"/>
              <a:t>搜尋把結果全部擷取下來，在用以圖搜圖的方式進行照片擷取，再手動過濾不符合的圖片</a:t>
            </a:r>
            <a:r>
              <a:rPr lang="zh-TW" altLang="en-US" sz="1600" dirty="0" smtClean="0"/>
              <a:t>。</a:t>
            </a:r>
            <a:endParaRPr lang="en-US" altLang="zh-TW" sz="1600" dirty="0"/>
          </a:p>
          <a:p>
            <a:pPr>
              <a:lnSpc>
                <a:spcPct val="150000"/>
              </a:lnSpc>
            </a:pPr>
            <a:r>
              <a:rPr lang="zh-TW" altLang="en-US" sz="1600" b="1" dirty="0"/>
              <a:t>資料增強</a:t>
            </a:r>
            <a:r>
              <a:rPr lang="en-US" altLang="zh-TW" sz="1600" b="1" dirty="0"/>
              <a:t>:</a:t>
            </a:r>
            <a:r>
              <a:rPr lang="zh-TW" altLang="en-US" sz="1600" dirty="0"/>
              <a:t>垂直翻轉、逆時針、順時針，達到所需資料量</a:t>
            </a:r>
            <a:endParaRPr lang="en-US" altLang="zh-TW" sz="1600" dirty="0"/>
          </a:p>
          <a:p>
            <a:pPr>
              <a:lnSpc>
                <a:spcPct val="150000"/>
              </a:lnSpc>
            </a:pPr>
            <a:endParaRPr lang="en-US" altLang="zh-TW" sz="16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604132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566110"/>
            <a:ext cx="7162740" cy="2908489"/>
          </a:xfrm>
          <a:prstGeom prst="rect">
            <a:avLst/>
          </a:prstGeom>
          <a:noFill/>
          <a:ln w="9525">
            <a:noFill/>
            <a:miter/>
          </a:ln>
        </p:spPr>
        <p:txBody>
          <a:bodyPr wrap="square" lIns="0" tIns="0" rIns="0" bIns="0">
            <a:spAutoFit/>
          </a:bodyPr>
          <a:lstStyle/>
          <a:p>
            <a:pPr>
              <a:lnSpc>
                <a:spcPct val="150000"/>
              </a:lnSpc>
            </a:pPr>
            <a:r>
              <a:rPr lang="en-US" altLang="zh-TW" sz="1800" b="1" dirty="0" err="1" smtClean="0"/>
              <a:t>CycleGAN</a:t>
            </a:r>
            <a:r>
              <a:rPr lang="zh-TW" altLang="en-US" sz="1800" b="1" dirty="0" smtClean="0"/>
              <a:t>生成器架構</a:t>
            </a:r>
            <a:r>
              <a:rPr lang="en-US" altLang="zh-TW" sz="1800" b="1" dirty="0" smtClean="0"/>
              <a:t>(</a:t>
            </a:r>
            <a:r>
              <a:rPr lang="zh-TW" altLang="en-US" sz="1800" dirty="0"/>
              <a:t>編碼器、變換器、解碼器</a:t>
            </a:r>
            <a:r>
              <a:rPr lang="en-US" altLang="zh-TW" sz="1800" b="1" dirty="0" smtClean="0"/>
              <a:t>):</a:t>
            </a:r>
          </a:p>
          <a:p>
            <a:pPr lvl="1">
              <a:lnSpc>
                <a:spcPct val="150000"/>
              </a:lnSpc>
            </a:pPr>
            <a:r>
              <a:rPr lang="en-US" altLang="zh-TW" sz="2400" b="1" dirty="0"/>
              <a:t>	</a:t>
            </a:r>
            <a:r>
              <a:rPr lang="zh-TW" altLang="en-US" sz="1600" dirty="0"/>
              <a:t>編碼器</a:t>
            </a:r>
            <a:r>
              <a:rPr lang="en-US" altLang="zh-TW" sz="1600" dirty="0"/>
              <a:t>:3</a:t>
            </a:r>
            <a:r>
              <a:rPr lang="zh-TW" altLang="en-US" sz="1600" dirty="0"/>
              <a:t>個卷積層組成，會縮小影像</a:t>
            </a:r>
            <a:r>
              <a:rPr lang="zh-TW" altLang="en-US" sz="1600" dirty="0" smtClean="0"/>
              <a:t>。</a:t>
            </a:r>
            <a:endParaRPr lang="en-US" altLang="zh-TW" sz="1600" dirty="0" smtClean="0"/>
          </a:p>
          <a:p>
            <a:pPr lvl="1">
              <a:lnSpc>
                <a:spcPct val="150000"/>
              </a:lnSpc>
            </a:pPr>
            <a:r>
              <a:rPr lang="en-US" altLang="zh-TW" sz="1600" dirty="0" smtClean="0"/>
              <a:t>	</a:t>
            </a:r>
            <a:r>
              <a:rPr lang="zh-TW" altLang="en-US" sz="1600" dirty="0" smtClean="0"/>
              <a:t>變換</a:t>
            </a:r>
            <a:r>
              <a:rPr lang="zh-TW" altLang="en-US" sz="1600" dirty="0"/>
              <a:t>器</a:t>
            </a:r>
            <a:r>
              <a:rPr lang="en-US" altLang="zh-TW" sz="1600" dirty="0" smtClean="0"/>
              <a:t>:</a:t>
            </a:r>
            <a:r>
              <a:rPr lang="zh-TW" altLang="en-US" sz="1600" dirty="0" smtClean="0"/>
              <a:t>殘差連結，為</a:t>
            </a:r>
            <a:r>
              <a:rPr lang="en-US" altLang="zh-TW" sz="1600" dirty="0" smtClean="0"/>
              <a:t>9</a:t>
            </a:r>
            <a:r>
              <a:rPr lang="zh-TW" altLang="en-US" sz="1600" dirty="0"/>
              <a:t>個殘</a:t>
            </a:r>
            <a:r>
              <a:rPr lang="zh-TW" altLang="en-US" sz="1600" dirty="0" smtClean="0"/>
              <a:t>差塊組成</a:t>
            </a:r>
            <a:endParaRPr lang="en-US" altLang="zh-TW" sz="1600" dirty="0"/>
          </a:p>
          <a:p>
            <a:pPr lvl="2">
              <a:lnSpc>
                <a:spcPct val="150000"/>
              </a:lnSpc>
            </a:pPr>
            <a:r>
              <a:rPr lang="zh-TW" altLang="en-US" sz="1600" dirty="0" smtClean="0"/>
              <a:t>解碼器</a:t>
            </a:r>
            <a:r>
              <a:rPr lang="en-US" altLang="zh-TW" sz="1600" dirty="0"/>
              <a:t>:</a:t>
            </a:r>
            <a:r>
              <a:rPr lang="zh-TW" altLang="en-US" sz="1600" dirty="0"/>
              <a:t>兩層轉置卷積，將圖片尺寸</a:t>
            </a:r>
            <a:r>
              <a:rPr lang="zh-TW" altLang="en-US" sz="1600" dirty="0" smtClean="0"/>
              <a:t>放大，輸出</a:t>
            </a:r>
            <a:r>
              <a:rPr lang="zh-TW" altLang="en-US" sz="1600" dirty="0"/>
              <a:t>影像</a:t>
            </a:r>
            <a:endParaRPr lang="en-US" altLang="zh-TW" sz="1600" dirty="0"/>
          </a:p>
          <a:p>
            <a:pPr>
              <a:lnSpc>
                <a:spcPct val="150000"/>
              </a:lnSpc>
            </a:pPr>
            <a:r>
              <a:rPr lang="en-US" altLang="zh-TW" sz="1800" b="1" dirty="0" err="1"/>
              <a:t>CycleGAN</a:t>
            </a:r>
            <a:r>
              <a:rPr lang="zh-TW" altLang="en-US" sz="1800" b="1" dirty="0"/>
              <a:t>判別器架構</a:t>
            </a:r>
            <a:r>
              <a:rPr lang="en-US" altLang="zh-TW" sz="1800" b="1" dirty="0"/>
              <a:t>:</a:t>
            </a:r>
            <a:r>
              <a:rPr lang="en-US" altLang="zh-TW" sz="1800" b="1" dirty="0" err="1"/>
              <a:t>PatchGAN</a:t>
            </a:r>
            <a:endParaRPr lang="en-US" altLang="zh-TW" sz="1800" b="1" dirty="0"/>
          </a:p>
          <a:p>
            <a:pPr lvl="1">
              <a:lnSpc>
                <a:spcPct val="150000"/>
              </a:lnSpc>
            </a:pPr>
            <a:r>
              <a:rPr lang="en-US" altLang="zh-TW" sz="1600" dirty="0" smtClean="0"/>
              <a:t>	</a:t>
            </a:r>
            <a:r>
              <a:rPr lang="zh-TW" altLang="en-US" sz="1600" dirty="0" smtClean="0"/>
              <a:t>將</a:t>
            </a:r>
            <a:r>
              <a:rPr lang="zh-TW" altLang="en-US" sz="1600" dirty="0"/>
              <a:t>影像分割為</a:t>
            </a:r>
            <a:r>
              <a:rPr lang="en-US" altLang="zh-TW" sz="1600" dirty="0"/>
              <a:t>70</a:t>
            </a:r>
            <a:r>
              <a:rPr lang="zh-TW" altLang="en-US" sz="1600" dirty="0"/>
              <a:t>*</a:t>
            </a:r>
            <a:r>
              <a:rPr lang="en-US" altLang="zh-TW" sz="1600" dirty="0"/>
              <a:t>70</a:t>
            </a:r>
            <a:r>
              <a:rPr lang="zh-TW" altLang="en-US" sz="1600" dirty="0"/>
              <a:t>，並判定各塊影像之真實率</a:t>
            </a:r>
            <a:endParaRPr lang="en-US" altLang="zh-TW" sz="1600" dirty="0"/>
          </a:p>
          <a:p>
            <a:pPr>
              <a:lnSpc>
                <a:spcPct val="150000"/>
              </a:lnSpc>
            </a:pPr>
            <a:endParaRPr lang="en-US" altLang="zh-TW" sz="1800" b="1" dirty="0" smtClean="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46813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566110"/>
            <a:ext cx="7162740" cy="3139321"/>
          </a:xfrm>
          <a:prstGeom prst="rect">
            <a:avLst/>
          </a:prstGeom>
          <a:noFill/>
          <a:ln w="9525">
            <a:noFill/>
            <a:miter/>
          </a:ln>
        </p:spPr>
        <p:txBody>
          <a:bodyPr wrap="square" lIns="0" tIns="0" rIns="0" bIns="0">
            <a:spAutoFit/>
          </a:bodyPr>
          <a:lstStyle/>
          <a:p>
            <a:pPr>
              <a:lnSpc>
                <a:spcPct val="150000"/>
              </a:lnSpc>
            </a:pPr>
            <a:r>
              <a:rPr lang="en-US" altLang="zh-TW" sz="1800" b="1" dirty="0" err="1"/>
              <a:t>FastFCN</a:t>
            </a:r>
            <a:r>
              <a:rPr lang="zh-TW" altLang="en-US" sz="1800" b="1" dirty="0" smtClean="0"/>
              <a:t>語意</a:t>
            </a:r>
            <a:r>
              <a:rPr lang="zh-TW" altLang="en-US" sz="1800" b="1" dirty="0"/>
              <a:t>分割</a:t>
            </a:r>
            <a:r>
              <a:rPr lang="en-US" altLang="zh-TW" sz="1800" b="1" dirty="0" smtClean="0"/>
              <a:t>:</a:t>
            </a:r>
          </a:p>
          <a:p>
            <a:pPr lvl="1">
              <a:lnSpc>
                <a:spcPct val="150000"/>
              </a:lnSpc>
            </a:pPr>
            <a:r>
              <a:rPr lang="zh-TW" altLang="en-US" sz="1600" dirty="0" smtClean="0"/>
              <a:t>使用</a:t>
            </a:r>
            <a:r>
              <a:rPr lang="zh-TW" altLang="en-US" sz="1600" dirty="0"/>
              <a:t>預</a:t>
            </a:r>
            <a:r>
              <a:rPr lang="zh-TW" altLang="en-US" sz="1600" dirty="0" smtClean="0"/>
              <a:t>訓練模型</a:t>
            </a:r>
            <a:r>
              <a:rPr lang="en-US" altLang="zh-TW" sz="1600" dirty="0" smtClean="0"/>
              <a:t>ade20k</a:t>
            </a:r>
            <a:r>
              <a:rPr lang="zh-TW" altLang="en-US" sz="1600" dirty="0" smtClean="0"/>
              <a:t>，</a:t>
            </a:r>
            <a:r>
              <a:rPr lang="en-US" altLang="zh-TW" sz="1600" dirty="0" smtClean="0"/>
              <a:t>25000</a:t>
            </a:r>
            <a:r>
              <a:rPr lang="zh-TW" altLang="en-US" sz="1600" dirty="0"/>
              <a:t>張圖片</a:t>
            </a:r>
            <a:r>
              <a:rPr lang="en-US" altLang="zh-TW" sz="1600" dirty="0"/>
              <a:t>(</a:t>
            </a:r>
            <a:r>
              <a:rPr lang="zh-TW" altLang="en-US" sz="1600" dirty="0"/>
              <a:t>訓練集</a:t>
            </a:r>
            <a:r>
              <a:rPr lang="en-US" altLang="zh-TW" sz="1600" dirty="0"/>
              <a:t>20000</a:t>
            </a:r>
            <a:r>
              <a:rPr lang="zh-TW" altLang="en-US" sz="1600" dirty="0"/>
              <a:t>，驗證集</a:t>
            </a:r>
            <a:r>
              <a:rPr lang="en-US" altLang="zh-TW" sz="1600" dirty="0"/>
              <a:t>2000</a:t>
            </a:r>
            <a:r>
              <a:rPr lang="zh-TW" altLang="en-US" sz="1600" dirty="0"/>
              <a:t>，測試集</a:t>
            </a:r>
            <a:r>
              <a:rPr lang="en-US" altLang="zh-TW" sz="1600" dirty="0"/>
              <a:t>3000)</a:t>
            </a:r>
            <a:r>
              <a:rPr lang="zh-TW" altLang="en-US" sz="1600" dirty="0"/>
              <a:t>其中建築類占約</a:t>
            </a:r>
            <a:r>
              <a:rPr lang="en-US" altLang="zh-TW" sz="1600" dirty="0"/>
              <a:t>10.7</a:t>
            </a:r>
            <a:r>
              <a:rPr lang="en-US" altLang="zh-TW" sz="1600" dirty="0" smtClean="0"/>
              <a:t>%</a:t>
            </a:r>
            <a:r>
              <a:rPr lang="zh-TW" altLang="en-US" sz="1600" dirty="0" smtClean="0"/>
              <a:t>，使用</a:t>
            </a:r>
            <a:r>
              <a:rPr lang="en-US" altLang="zh-TW" sz="1600" dirty="0"/>
              <a:t>0.001</a:t>
            </a:r>
            <a:r>
              <a:rPr lang="zh-TW" altLang="en-US" sz="1600" dirty="0"/>
              <a:t>學習率及</a:t>
            </a:r>
            <a:r>
              <a:rPr lang="en-US" altLang="zh-TW" sz="1600" dirty="0" smtClean="0"/>
              <a:t>140epoch</a:t>
            </a:r>
          </a:p>
          <a:p>
            <a:pPr>
              <a:lnSpc>
                <a:spcPct val="150000"/>
              </a:lnSpc>
            </a:pPr>
            <a:r>
              <a:rPr lang="en-US" altLang="zh-TW" sz="1800" b="1" dirty="0" err="1" smtClean="0"/>
              <a:t>openCV</a:t>
            </a:r>
            <a:r>
              <a:rPr lang="zh-TW" altLang="en-US" sz="1800" b="1" dirty="0" smtClean="0"/>
              <a:t>將圖片轉為遮罩</a:t>
            </a:r>
            <a:endParaRPr lang="en-US" altLang="zh-TW" sz="1800" b="1" dirty="0" smtClean="0"/>
          </a:p>
          <a:p>
            <a:pPr>
              <a:lnSpc>
                <a:spcPct val="150000"/>
              </a:lnSpc>
            </a:pPr>
            <a:r>
              <a:rPr lang="en-US" altLang="zh-TW" sz="1800" b="1" dirty="0"/>
              <a:t>	</a:t>
            </a:r>
            <a:r>
              <a:rPr lang="zh-TW" altLang="en-US" sz="1600" dirty="0" smtClean="0"/>
              <a:t>將建築物以外的部分進行遮罩</a:t>
            </a:r>
            <a:endParaRPr lang="en-US" altLang="zh-TW" sz="1600" dirty="0" smtClean="0"/>
          </a:p>
          <a:p>
            <a:pPr>
              <a:lnSpc>
                <a:spcPct val="150000"/>
              </a:lnSpc>
            </a:pPr>
            <a:r>
              <a:rPr lang="zh-TW" altLang="en-US" sz="1600" b="1" dirty="0" smtClean="0"/>
              <a:t>使用</a:t>
            </a:r>
            <a:r>
              <a:rPr lang="en-US" altLang="zh-TW" sz="1600" b="1" dirty="0" smtClean="0"/>
              <a:t>JPU</a:t>
            </a:r>
            <a:r>
              <a:rPr lang="zh-TW" altLang="en-US" sz="1600" b="1" dirty="0" smtClean="0"/>
              <a:t>上採樣模組</a:t>
            </a:r>
            <a:endParaRPr lang="en-US" altLang="zh-TW" sz="1600" b="1" dirty="0"/>
          </a:p>
          <a:p>
            <a:pPr>
              <a:lnSpc>
                <a:spcPct val="150000"/>
              </a:lnSpc>
            </a:pPr>
            <a:r>
              <a:rPr lang="en-US" altLang="zh-TW" sz="1600" b="1" dirty="0"/>
              <a:t>	</a:t>
            </a:r>
            <a:r>
              <a:rPr lang="zh-TW" altLang="en-US" sz="1600" dirty="0" smtClean="0"/>
              <a:t>進行上採樣將圖片還原成清晰圖片</a:t>
            </a:r>
            <a:endParaRPr lang="en-US" altLang="zh-TW" sz="1600" dirty="0" smtClean="0"/>
          </a:p>
          <a:p>
            <a:pPr>
              <a:lnSpc>
                <a:spcPct val="150000"/>
              </a:lnSpc>
            </a:pPr>
            <a:endParaRPr lang="en-US" altLang="zh-TW" sz="18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163768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883" y="2127420"/>
            <a:ext cx="8300893" cy="2030052"/>
          </a:xfrm>
          <a:prstGeom prst="rect">
            <a:avLst/>
          </a:prstGeom>
        </p:spPr>
      </p:pic>
    </p:spTree>
    <p:extLst>
      <p:ext uri="{BB962C8B-B14F-4D97-AF65-F5344CB8AC3E}">
        <p14:creationId xmlns:p14="http://schemas.microsoft.com/office/powerpoint/2010/main" val="58399275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8" name="TextBox 13"/>
          <p:cNvSpPr txBox="1"/>
          <p:nvPr/>
        </p:nvSpPr>
        <p:spPr>
          <a:xfrm>
            <a:off x="1014607" y="1566110"/>
            <a:ext cx="7162740" cy="3046988"/>
          </a:xfrm>
          <a:prstGeom prst="rect">
            <a:avLst/>
          </a:prstGeom>
          <a:noFill/>
          <a:ln w="9525">
            <a:noFill/>
            <a:miter/>
          </a:ln>
        </p:spPr>
        <p:txBody>
          <a:bodyPr wrap="square" lIns="0" tIns="0" rIns="0" bIns="0">
            <a:spAutoFit/>
          </a:bodyPr>
          <a:lstStyle/>
          <a:p>
            <a:pPr>
              <a:lnSpc>
                <a:spcPct val="150000"/>
              </a:lnSpc>
            </a:pPr>
            <a:r>
              <a:rPr lang="en-US" altLang="zh-TW" sz="1800" b="1" dirty="0" err="1" smtClean="0"/>
              <a:t>InstaGAN</a:t>
            </a:r>
            <a:r>
              <a:rPr lang="zh-TW" altLang="en-US" sz="1800" b="1" dirty="0" smtClean="0"/>
              <a:t>進行風格轉換步驟</a:t>
            </a:r>
            <a:r>
              <a:rPr lang="en-US" altLang="zh-TW" sz="1800" b="1" dirty="0" smtClean="0"/>
              <a:t>:</a:t>
            </a:r>
          </a:p>
          <a:p>
            <a:pPr marL="685800" lvl="1" indent="-342900">
              <a:lnSpc>
                <a:spcPct val="150000"/>
              </a:lnSpc>
              <a:buFont typeface="+mj-lt"/>
              <a:buAutoNum type="arabicPeriod"/>
            </a:pPr>
            <a:r>
              <a:rPr lang="zh-TW" altLang="en-US" sz="1600" dirty="0" smtClean="0"/>
              <a:t>將原資料集進行處理後生成遮罩</a:t>
            </a:r>
            <a:endParaRPr lang="en-US" altLang="zh-TW" sz="1600" dirty="0" smtClean="0"/>
          </a:p>
          <a:p>
            <a:pPr marL="685800" lvl="1" indent="-342900">
              <a:lnSpc>
                <a:spcPct val="150000"/>
              </a:lnSpc>
              <a:buFont typeface="+mj-lt"/>
              <a:buAutoNum type="arabicPeriod"/>
            </a:pPr>
            <a:r>
              <a:rPr lang="en-US" altLang="zh-TW" sz="1600" dirty="0" err="1" smtClean="0"/>
              <a:t>InstaGAN</a:t>
            </a:r>
            <a:r>
              <a:rPr lang="zh-TW" altLang="en-US" sz="1600" dirty="0" smtClean="0"/>
              <a:t>需連同遮罩圖及原圖一起輸入，生成也會連同遮罩一同生成</a:t>
            </a:r>
            <a:endParaRPr lang="en-US" altLang="zh-TW" sz="1600" dirty="0" smtClean="0"/>
          </a:p>
          <a:p>
            <a:pPr marL="685800" lvl="1" indent="-342900">
              <a:lnSpc>
                <a:spcPct val="150000"/>
              </a:lnSpc>
              <a:buFont typeface="+mj-lt"/>
              <a:buAutoNum type="arabicPeriod"/>
            </a:pPr>
            <a:r>
              <a:rPr lang="zh-TW" altLang="en-US" sz="1600" dirty="0"/>
              <a:t>先分別萃取遮罩特徵及原圖特徵，之後先將遮罩特徵結合，再將原圖特徵與遮罩特徵結合，再送入辨別器，辨別器先提取特徵再進行辨別，並使用不同的</a:t>
            </a:r>
            <a:r>
              <a:rPr lang="en-US" altLang="zh-TW" sz="1600" dirty="0"/>
              <a:t>epoch</a:t>
            </a:r>
            <a:r>
              <a:rPr lang="zh-TW" altLang="en-US" sz="1600" dirty="0"/>
              <a:t>進行比較</a:t>
            </a:r>
            <a:endParaRPr lang="en-US" altLang="zh-TW" sz="1600" dirty="0"/>
          </a:p>
          <a:p>
            <a:pPr lvl="1">
              <a:lnSpc>
                <a:spcPct val="150000"/>
              </a:lnSpc>
            </a:pPr>
            <a:endParaRPr lang="en-US" altLang="zh-TW" sz="1600" dirty="0" smtClean="0"/>
          </a:p>
          <a:p>
            <a:pPr>
              <a:lnSpc>
                <a:spcPct val="150000"/>
              </a:lnSpc>
            </a:pPr>
            <a:endParaRPr lang="en-US" altLang="zh-TW" sz="1800" dirty="0"/>
          </a:p>
        </p:txBody>
      </p:sp>
    </p:spTree>
    <p:extLst>
      <p:ext uri="{BB962C8B-B14F-4D97-AF65-F5344CB8AC3E}">
        <p14:creationId xmlns:p14="http://schemas.microsoft.com/office/powerpoint/2010/main" val="178575423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8" name="TextBox 13"/>
          <p:cNvSpPr txBox="1"/>
          <p:nvPr/>
        </p:nvSpPr>
        <p:spPr>
          <a:xfrm>
            <a:off x="1014607" y="1566110"/>
            <a:ext cx="7162740" cy="1289905"/>
          </a:xfrm>
          <a:prstGeom prst="rect">
            <a:avLst/>
          </a:prstGeom>
          <a:noFill/>
          <a:ln w="9525">
            <a:noFill/>
            <a:miter/>
          </a:ln>
        </p:spPr>
        <p:txBody>
          <a:bodyPr wrap="square" lIns="0" tIns="0" rIns="0" bIns="0">
            <a:spAutoFit/>
          </a:bodyPr>
          <a:lstStyle/>
          <a:p>
            <a:r>
              <a:rPr lang="en-US" altLang="zh-TW" sz="1800" dirty="0" err="1"/>
              <a:t>CycleGAN</a:t>
            </a:r>
            <a:r>
              <a:rPr lang="zh-TW" altLang="en-US" sz="1800" dirty="0"/>
              <a:t>由不同的</a:t>
            </a:r>
            <a:r>
              <a:rPr lang="en-US" altLang="zh-TW" sz="1800" dirty="0"/>
              <a:t>epoch</a:t>
            </a:r>
            <a:r>
              <a:rPr lang="zh-TW" altLang="en-US" sz="1800" dirty="0"/>
              <a:t>進行比較，分為實驗一</a:t>
            </a:r>
            <a:r>
              <a:rPr lang="en-US" altLang="zh-TW" sz="1800" dirty="0"/>
              <a:t>200</a:t>
            </a:r>
            <a:r>
              <a:rPr lang="zh-TW" altLang="en-US" sz="1800" dirty="0"/>
              <a:t>、實驗二</a:t>
            </a:r>
            <a:r>
              <a:rPr lang="en-US" altLang="zh-TW" sz="1800" dirty="0"/>
              <a:t>300</a:t>
            </a:r>
            <a:r>
              <a:rPr lang="zh-TW" altLang="en-US" sz="1800" dirty="0"/>
              <a:t>、實驗三</a:t>
            </a:r>
            <a:r>
              <a:rPr lang="en-US" altLang="zh-TW" sz="1800" dirty="0"/>
              <a:t>400</a:t>
            </a:r>
            <a:r>
              <a:rPr lang="zh-TW" altLang="en-US" sz="1800" dirty="0"/>
              <a:t>，學習率皆為</a:t>
            </a:r>
            <a:r>
              <a:rPr lang="en-US" altLang="zh-TW" sz="1800" dirty="0"/>
              <a:t>0.0002</a:t>
            </a:r>
          </a:p>
          <a:p>
            <a:pPr lvl="1">
              <a:lnSpc>
                <a:spcPct val="150000"/>
              </a:lnSpc>
            </a:pPr>
            <a:endParaRPr lang="en-US" altLang="zh-TW" sz="1600" dirty="0" smtClean="0"/>
          </a:p>
          <a:p>
            <a:pPr>
              <a:lnSpc>
                <a:spcPct val="150000"/>
              </a:lnSpc>
            </a:pPr>
            <a:endParaRPr lang="en-US" altLang="zh-TW" sz="1800" dirty="0"/>
          </a:p>
        </p:txBody>
      </p:sp>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4737" y="2617462"/>
            <a:ext cx="6495665" cy="2291574"/>
          </a:xfrm>
          <a:prstGeom prst="rect">
            <a:avLst/>
          </a:prstGeom>
        </p:spPr>
      </p:pic>
    </p:spTree>
    <p:extLst>
      <p:ext uri="{BB962C8B-B14F-4D97-AF65-F5344CB8AC3E}">
        <p14:creationId xmlns:p14="http://schemas.microsoft.com/office/powerpoint/2010/main" val="69513131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7" name="圖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9854" y="941804"/>
            <a:ext cx="5447120" cy="3947188"/>
          </a:xfrm>
          <a:prstGeom prst="rect">
            <a:avLst/>
          </a:prstGeom>
        </p:spPr>
      </p:pic>
    </p:spTree>
    <p:extLst>
      <p:ext uri="{BB962C8B-B14F-4D97-AF65-F5344CB8AC3E}">
        <p14:creationId xmlns:p14="http://schemas.microsoft.com/office/powerpoint/2010/main" val="281413486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9" name="圖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788" y="2041616"/>
            <a:ext cx="7606442" cy="2335311"/>
          </a:xfrm>
          <a:prstGeom prst="rect">
            <a:avLst/>
          </a:prstGeom>
        </p:spPr>
      </p:pic>
      <p:sp>
        <p:nvSpPr>
          <p:cNvPr id="10" name="內容版面配置區 2"/>
          <p:cNvSpPr txBox="1">
            <a:spLocks/>
          </p:cNvSpPr>
          <p:nvPr/>
        </p:nvSpPr>
        <p:spPr>
          <a:xfrm>
            <a:off x="838200" y="1569147"/>
            <a:ext cx="4136136" cy="1235013"/>
          </a:xfrm>
          <a:prstGeom prst="rect">
            <a:avLst/>
          </a:prstGeom>
        </p:spPr>
        <p:txBody>
          <a:bodyPr>
            <a:normAutofit/>
          </a:bodyPr>
          <a:lstStyle>
            <a:lvl1pPr marL="171450" indent="-171450" algn="l" defTabSz="685800" rtl="0" eaLnBrk="1" latinLnBrk="0" hangingPunct="1">
              <a:lnSpc>
                <a:spcPct val="90000"/>
              </a:lnSpc>
              <a:spcBef>
                <a:spcPts val="750"/>
              </a:spcBef>
              <a:buFont typeface="Arial"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9pPr>
          </a:lstStyle>
          <a:p>
            <a:pPr marL="0" indent="0">
              <a:buNone/>
            </a:pPr>
            <a:r>
              <a:rPr lang="zh-TW" altLang="en-US" sz="1800" dirty="0" smtClean="0"/>
              <a:t>實驗二</a:t>
            </a:r>
            <a:r>
              <a:rPr lang="en-US" altLang="zh-TW" sz="1800" dirty="0" smtClean="0"/>
              <a:t>(300epoch)</a:t>
            </a:r>
            <a:r>
              <a:rPr lang="zh-TW" altLang="en-US" sz="1800" dirty="0" smtClean="0"/>
              <a:t>較為理想</a:t>
            </a:r>
            <a:endParaRPr lang="en-US" altLang="zh-TW" sz="1800" dirty="0"/>
          </a:p>
        </p:txBody>
      </p:sp>
    </p:spTree>
    <p:extLst>
      <p:ext uri="{BB962C8B-B14F-4D97-AF65-F5344CB8AC3E}">
        <p14:creationId xmlns:p14="http://schemas.microsoft.com/office/powerpoint/2010/main" val="409234349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3876" y="1621536"/>
            <a:ext cx="6541921" cy="3121003"/>
          </a:xfrm>
          <a:prstGeom prst="rect">
            <a:avLst/>
          </a:prstGeom>
        </p:spPr>
      </p:pic>
    </p:spTree>
    <p:extLst>
      <p:ext uri="{BB962C8B-B14F-4D97-AF65-F5344CB8AC3E}">
        <p14:creationId xmlns:p14="http://schemas.microsoft.com/office/powerpoint/2010/main" val="142840128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8" name="TextBox 13"/>
          <p:cNvSpPr txBox="1"/>
          <p:nvPr/>
        </p:nvSpPr>
        <p:spPr>
          <a:xfrm>
            <a:off x="1014607" y="1566110"/>
            <a:ext cx="7162740" cy="276999"/>
          </a:xfrm>
          <a:prstGeom prst="rect">
            <a:avLst/>
          </a:prstGeom>
          <a:noFill/>
          <a:ln w="9525">
            <a:noFill/>
            <a:miter/>
          </a:ln>
        </p:spPr>
        <p:txBody>
          <a:bodyPr wrap="square" lIns="0" tIns="0" rIns="0" bIns="0">
            <a:spAutoFit/>
          </a:bodyPr>
          <a:lstStyle/>
          <a:p>
            <a:r>
              <a:rPr lang="zh-TW" altLang="en-US" sz="1800" dirty="0" smtClean="0"/>
              <a:t>語意分割、將圖片背景遮罩</a:t>
            </a:r>
            <a:endParaRPr lang="en-US" altLang="zh-TW" sz="1800" dirty="0"/>
          </a:p>
        </p:txBody>
      </p:sp>
      <p:pic>
        <p:nvPicPr>
          <p:cNvPr id="7" name="圖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3122" y="1853561"/>
            <a:ext cx="5060000" cy="1587185"/>
          </a:xfrm>
          <a:prstGeom prst="rect">
            <a:avLst/>
          </a:prstGeom>
        </p:spPr>
      </p:pic>
      <p:pic>
        <p:nvPicPr>
          <p:cNvPr id="9" name="圖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3122" y="3440746"/>
            <a:ext cx="4991967" cy="1528697"/>
          </a:xfrm>
          <a:prstGeom prst="rect">
            <a:avLst/>
          </a:prstGeom>
        </p:spPr>
      </p:pic>
    </p:spTree>
    <p:extLst>
      <p:ext uri="{BB962C8B-B14F-4D97-AF65-F5344CB8AC3E}">
        <p14:creationId xmlns:p14="http://schemas.microsoft.com/office/powerpoint/2010/main" val="4882348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2249364"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三維模型</a:t>
            </a:r>
            <a:endParaRPr lang="zh-CN" altLang="en-US" sz="2000" b="1" dirty="0">
              <a:solidFill>
                <a:srgbClr val="1B4367"/>
              </a:solidFill>
              <a:cs typeface="+mn-ea"/>
              <a:sym typeface="+mn-lt"/>
            </a:endParaRPr>
          </a:p>
        </p:txBody>
      </p:sp>
      <p:sp>
        <p:nvSpPr>
          <p:cNvPr id="20494" name="TextBox 13"/>
          <p:cNvSpPr txBox="1"/>
          <p:nvPr/>
        </p:nvSpPr>
        <p:spPr>
          <a:xfrm>
            <a:off x="871788" y="1824167"/>
            <a:ext cx="7162740" cy="492443"/>
          </a:xfrm>
          <a:prstGeom prst="rect">
            <a:avLst/>
          </a:prstGeom>
          <a:noFill/>
          <a:ln w="9525">
            <a:noFill/>
            <a:miter/>
          </a:ln>
        </p:spPr>
        <p:txBody>
          <a:bodyPr wrap="square" lIns="0" tIns="0" rIns="0" bIns="0">
            <a:spAutoFit/>
          </a:bodyPr>
          <a:lstStyle/>
          <a:p>
            <a:r>
              <a:rPr lang="zh-TW" altLang="en-US" sz="1600" dirty="0" smtClean="0">
                <a:latin typeface="微軟正黑體" panose="020B0604030504040204" pitchFamily="34" charset="-120"/>
                <a:ea typeface="微軟正黑體" panose="020B0604030504040204" pitchFamily="34" charset="-120"/>
              </a:rPr>
              <a:t>三維模型，也稱作</a:t>
            </a:r>
            <a:r>
              <a:rPr lang="en-US" altLang="zh-TW" sz="1600" dirty="0" smtClean="0">
                <a:latin typeface="微軟正黑體" panose="020B0604030504040204" pitchFamily="34" charset="-120"/>
                <a:ea typeface="微軟正黑體" panose="020B0604030504040204" pitchFamily="34" charset="-120"/>
              </a:rPr>
              <a:t>3D</a:t>
            </a:r>
            <a:r>
              <a:rPr lang="zh-TW" altLang="en-US" sz="1600" dirty="0" smtClean="0">
                <a:latin typeface="微軟正黑體" panose="020B0604030504040204" pitchFamily="34" charset="-120"/>
                <a:ea typeface="微軟正黑體" panose="020B0604030504040204" pitchFamily="34" charset="-120"/>
              </a:rPr>
              <a:t>模型</a:t>
            </a:r>
            <a:r>
              <a:rPr lang="zh-TW" altLang="en-US" sz="1600" dirty="0" smtClean="0">
                <a:solidFill>
                  <a:schemeClr val="tx1">
                    <a:lumMod val="75000"/>
                    <a:lumOff val="25000"/>
                  </a:schemeClr>
                </a:solidFill>
                <a:cs typeface="+mn-ea"/>
                <a:sym typeface="+mn-lt"/>
              </a:rPr>
              <a:t>，</a:t>
            </a:r>
            <a:r>
              <a:rPr lang="zh-TW" altLang="en-US" sz="1600" dirty="0" smtClean="0">
                <a:solidFill>
                  <a:schemeClr val="tx1">
                    <a:lumMod val="75000"/>
                    <a:lumOff val="25000"/>
                  </a:schemeClr>
                </a:solidFill>
                <a:cs typeface="+mn-ea"/>
                <a:sym typeface="+mn-lt"/>
              </a:rPr>
              <a:t>至今已有大量繪圖軟體能輕鬆製作</a:t>
            </a:r>
            <a:r>
              <a:rPr lang="en-US" altLang="zh-TW" sz="1600" dirty="0" smtClean="0">
                <a:solidFill>
                  <a:schemeClr val="tx1">
                    <a:lumMod val="75000"/>
                    <a:lumOff val="25000"/>
                  </a:schemeClr>
                </a:solidFill>
                <a:cs typeface="+mn-ea"/>
                <a:sym typeface="+mn-lt"/>
              </a:rPr>
              <a:t>3D</a:t>
            </a:r>
            <a:r>
              <a:rPr lang="zh-TW" altLang="en-US" sz="1600" dirty="0" smtClean="0">
                <a:solidFill>
                  <a:schemeClr val="tx1">
                    <a:lumMod val="75000"/>
                    <a:lumOff val="25000"/>
                  </a:schemeClr>
                </a:solidFill>
                <a:cs typeface="+mn-ea"/>
                <a:sym typeface="+mn-lt"/>
              </a:rPr>
              <a:t>模型</a:t>
            </a:r>
            <a:endParaRPr lang="en-US" altLang="zh-TW" sz="1600" dirty="0" smtClean="0">
              <a:solidFill>
                <a:schemeClr val="tx1">
                  <a:lumMod val="75000"/>
                  <a:lumOff val="25000"/>
                </a:schemeClr>
              </a:solidFill>
              <a:cs typeface="+mn-ea"/>
              <a:sym typeface="+mn-lt"/>
            </a:endParaRPr>
          </a:p>
          <a:p>
            <a:r>
              <a:rPr lang="zh-TW" altLang="en-US" sz="1600" dirty="0">
                <a:solidFill>
                  <a:schemeClr val="tx1">
                    <a:lumMod val="75000"/>
                    <a:lumOff val="25000"/>
                  </a:schemeClr>
                </a:solidFill>
                <a:cs typeface="+mn-ea"/>
                <a:sym typeface="+mn-lt"/>
              </a:rPr>
              <a:t>例如</a:t>
            </a:r>
            <a:r>
              <a:rPr lang="en-US" altLang="zh-TW" sz="1600" dirty="0" smtClean="0">
                <a:solidFill>
                  <a:schemeClr val="tx1">
                    <a:lumMod val="75000"/>
                    <a:lumOff val="25000"/>
                  </a:schemeClr>
                </a:solidFill>
                <a:cs typeface="+mn-ea"/>
                <a:sym typeface="+mn-lt"/>
              </a:rPr>
              <a:t>:</a:t>
            </a:r>
            <a:r>
              <a:rPr lang="en-US" altLang="zh-TW" sz="1600" dirty="0" err="1" smtClean="0">
                <a:solidFill>
                  <a:schemeClr val="tx1">
                    <a:lumMod val="75000"/>
                    <a:lumOff val="25000"/>
                  </a:schemeClr>
                </a:solidFill>
                <a:cs typeface="+mn-ea"/>
                <a:sym typeface="+mn-lt"/>
              </a:rPr>
              <a:t>SketchUp</a:t>
            </a:r>
            <a:r>
              <a:rPr lang="en-US" altLang="zh-TW" sz="1600" dirty="0" smtClean="0">
                <a:solidFill>
                  <a:schemeClr val="tx1">
                    <a:lumMod val="75000"/>
                    <a:lumOff val="25000"/>
                  </a:schemeClr>
                </a:solidFill>
                <a:cs typeface="+mn-ea"/>
                <a:sym typeface="+mn-lt"/>
              </a:rPr>
              <a:t> </a:t>
            </a:r>
            <a:r>
              <a:rPr lang="zh-TW" altLang="en-US" sz="1600" dirty="0" smtClean="0">
                <a:solidFill>
                  <a:schemeClr val="tx1">
                    <a:lumMod val="75000"/>
                    <a:lumOff val="25000"/>
                  </a:schemeClr>
                </a:solidFill>
                <a:cs typeface="+mn-ea"/>
                <a:sym typeface="+mn-lt"/>
              </a:rPr>
              <a:t>、</a:t>
            </a:r>
            <a:r>
              <a:rPr lang="en-US" altLang="zh-TW" sz="1600" dirty="0" smtClean="0">
                <a:solidFill>
                  <a:schemeClr val="tx1">
                    <a:lumMod val="75000"/>
                    <a:lumOff val="25000"/>
                  </a:schemeClr>
                </a:solidFill>
                <a:cs typeface="+mn-ea"/>
                <a:sym typeface="+mn-lt"/>
              </a:rPr>
              <a:t>3Ds</a:t>
            </a:r>
            <a:r>
              <a:rPr lang="en-US" altLang="zh-TW" sz="1600" dirty="0" smtClean="0">
                <a:sym typeface="+mn-lt"/>
              </a:rPr>
              <a:t>Max</a:t>
            </a:r>
            <a:endParaRPr lang="zh-CN" altLang="en-US" sz="1600" dirty="0">
              <a:solidFill>
                <a:schemeClr val="tx1">
                  <a:lumMod val="75000"/>
                  <a:lumOff val="25000"/>
                </a:schemeClr>
              </a:solidFill>
              <a:cs typeface="+mn-ea"/>
              <a:sym typeface="+mn-lt"/>
            </a:endParaRPr>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研究背景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4947" y="2316610"/>
            <a:ext cx="4282711" cy="2434841"/>
          </a:xfrm>
          <a:prstGeom prst="rect">
            <a:avLst/>
          </a:prstGeom>
        </p:spPr>
      </p:pic>
      <p:sp>
        <p:nvSpPr>
          <p:cNvPr id="7" name="TextBox 13"/>
          <p:cNvSpPr txBox="1"/>
          <p:nvPr/>
        </p:nvSpPr>
        <p:spPr>
          <a:xfrm>
            <a:off x="4841906" y="4795404"/>
            <a:ext cx="2548795" cy="215444"/>
          </a:xfrm>
          <a:prstGeom prst="rect">
            <a:avLst/>
          </a:prstGeom>
          <a:noFill/>
          <a:ln w="9525">
            <a:noFill/>
            <a:miter/>
          </a:ln>
        </p:spPr>
        <p:txBody>
          <a:bodyPr wrap="square" lIns="0" tIns="0" rIns="0" bIns="0">
            <a:spAutoFit/>
          </a:bodyPr>
          <a:lstStyle/>
          <a:p>
            <a:r>
              <a:rPr lang="zh-TW" altLang="en-US" dirty="0" smtClean="0">
                <a:solidFill>
                  <a:schemeClr val="tx1">
                    <a:lumMod val="75000"/>
                    <a:lumOff val="25000"/>
                  </a:schemeClr>
                </a:solidFill>
                <a:cs typeface="+mn-ea"/>
                <a:sym typeface="+mn-lt"/>
              </a:rPr>
              <a:t>為</a:t>
            </a:r>
            <a:r>
              <a:rPr lang="en-US" altLang="zh-TW" dirty="0" err="1" smtClean="0">
                <a:solidFill>
                  <a:schemeClr val="tx1">
                    <a:lumMod val="75000"/>
                    <a:lumOff val="25000"/>
                  </a:schemeClr>
                </a:solidFill>
                <a:cs typeface="+mn-ea"/>
                <a:sym typeface="+mn-lt"/>
              </a:rPr>
              <a:t>SketchUp</a:t>
            </a:r>
            <a:r>
              <a:rPr lang="zh-TW" altLang="en-US" dirty="0" smtClean="0">
                <a:solidFill>
                  <a:schemeClr val="tx1">
                    <a:lumMod val="75000"/>
                    <a:lumOff val="25000"/>
                  </a:schemeClr>
                </a:solidFill>
                <a:cs typeface="+mn-ea"/>
                <a:sym typeface="+mn-lt"/>
              </a:rPr>
              <a:t>所建立的</a:t>
            </a:r>
            <a:r>
              <a:rPr lang="zh-TW" altLang="en-US" dirty="0">
                <a:solidFill>
                  <a:schemeClr val="tx1">
                    <a:lumMod val="75000"/>
                    <a:lumOff val="25000"/>
                  </a:schemeClr>
                </a:solidFill>
                <a:cs typeface="+mn-ea"/>
                <a:sym typeface="+mn-lt"/>
              </a:rPr>
              <a:t>三維</a:t>
            </a:r>
            <a:r>
              <a:rPr lang="zh-TW" altLang="en-US" dirty="0" smtClean="0">
                <a:solidFill>
                  <a:schemeClr val="tx1">
                    <a:lumMod val="75000"/>
                    <a:lumOff val="25000"/>
                  </a:schemeClr>
                </a:solidFill>
                <a:cs typeface="+mn-ea"/>
                <a:sym typeface="+mn-lt"/>
              </a:rPr>
              <a:t>模型</a:t>
            </a:r>
            <a:endParaRPr lang="zh-CN" altLang="en-US" dirty="0">
              <a:solidFill>
                <a:schemeClr val="tx1">
                  <a:lumMod val="75000"/>
                  <a:lumOff val="25000"/>
                </a:schemeClr>
              </a:solidFill>
              <a:cs typeface="+mn-ea"/>
              <a:sym typeface="+mn-lt"/>
            </a:endParaRPr>
          </a:p>
        </p:txBody>
      </p:sp>
    </p:spTree>
    <p:extLst>
      <p:ext uri="{BB962C8B-B14F-4D97-AF65-F5344CB8AC3E}">
        <p14:creationId xmlns:p14="http://schemas.microsoft.com/office/powerpoint/2010/main" val="198725257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8" name="TextBox 13"/>
          <p:cNvSpPr txBox="1"/>
          <p:nvPr/>
        </p:nvSpPr>
        <p:spPr>
          <a:xfrm>
            <a:off x="1014607" y="1566110"/>
            <a:ext cx="7162740" cy="920573"/>
          </a:xfrm>
          <a:prstGeom prst="rect">
            <a:avLst/>
          </a:prstGeom>
          <a:noFill/>
          <a:ln w="9525">
            <a:noFill/>
            <a:miter/>
          </a:ln>
        </p:spPr>
        <p:txBody>
          <a:bodyPr wrap="square" lIns="0" tIns="0" rIns="0" bIns="0">
            <a:spAutoFit/>
          </a:bodyPr>
          <a:lstStyle/>
          <a:p>
            <a:r>
              <a:rPr lang="en-US" altLang="zh-TW" sz="1800" dirty="0" err="1"/>
              <a:t>InstaGAN</a:t>
            </a:r>
            <a:r>
              <a:rPr lang="zh-TW" altLang="en-US" sz="1800" dirty="0"/>
              <a:t>由不同的</a:t>
            </a:r>
            <a:r>
              <a:rPr lang="en-US" altLang="zh-TW" sz="1800" dirty="0"/>
              <a:t>epoch</a:t>
            </a:r>
            <a:r>
              <a:rPr lang="zh-TW" altLang="en-US" sz="1800" dirty="0"/>
              <a:t>進行比較，分為實驗四</a:t>
            </a:r>
            <a:r>
              <a:rPr lang="en-US" altLang="zh-TW" sz="1800" dirty="0"/>
              <a:t>200</a:t>
            </a:r>
            <a:r>
              <a:rPr lang="zh-TW" altLang="en-US" sz="1800" dirty="0"/>
              <a:t>、實驗五</a:t>
            </a:r>
            <a:r>
              <a:rPr lang="en-US" altLang="zh-TW" sz="1800" dirty="0"/>
              <a:t>300</a:t>
            </a:r>
            <a:r>
              <a:rPr lang="zh-TW" altLang="en-US" sz="1800" dirty="0"/>
              <a:t>、實驗六</a:t>
            </a:r>
            <a:r>
              <a:rPr lang="en-US" altLang="zh-TW" sz="1800" dirty="0"/>
              <a:t>400</a:t>
            </a:r>
            <a:r>
              <a:rPr lang="zh-TW" altLang="en-US" sz="1800" dirty="0"/>
              <a:t>，學習率皆為</a:t>
            </a:r>
            <a:r>
              <a:rPr lang="en-US" altLang="zh-TW" sz="1800" dirty="0"/>
              <a:t>0.0002</a:t>
            </a:r>
          </a:p>
          <a:p>
            <a:pPr>
              <a:lnSpc>
                <a:spcPct val="150000"/>
              </a:lnSpc>
            </a:pPr>
            <a:endParaRPr lang="en-US" altLang="zh-TW" sz="1800" dirty="0"/>
          </a:p>
        </p:txBody>
      </p:sp>
      <p:pic>
        <p:nvPicPr>
          <p:cNvPr id="10" name="圖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6603" y="2486683"/>
            <a:ext cx="4556467" cy="2332334"/>
          </a:xfrm>
          <a:prstGeom prst="rect">
            <a:avLst/>
          </a:prstGeom>
        </p:spPr>
      </p:pic>
    </p:spTree>
    <p:extLst>
      <p:ext uri="{BB962C8B-B14F-4D97-AF65-F5344CB8AC3E}">
        <p14:creationId xmlns:p14="http://schemas.microsoft.com/office/powerpoint/2010/main" val="280657847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7" name="圖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9149" y="853440"/>
            <a:ext cx="4380790" cy="4030794"/>
          </a:xfrm>
          <a:prstGeom prst="rect">
            <a:avLst/>
          </a:prstGeom>
        </p:spPr>
      </p:pic>
    </p:spTree>
    <p:extLst>
      <p:ext uri="{BB962C8B-B14F-4D97-AF65-F5344CB8AC3E}">
        <p14:creationId xmlns:p14="http://schemas.microsoft.com/office/powerpoint/2010/main" val="29611579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065" y="2344190"/>
            <a:ext cx="8710711" cy="1597152"/>
          </a:xfrm>
          <a:prstGeom prst="rect">
            <a:avLst/>
          </a:prstGeom>
        </p:spPr>
      </p:pic>
      <p:sp>
        <p:nvSpPr>
          <p:cNvPr id="8" name="內容版面配置區 2"/>
          <p:cNvSpPr txBox="1">
            <a:spLocks/>
          </p:cNvSpPr>
          <p:nvPr/>
        </p:nvSpPr>
        <p:spPr>
          <a:xfrm>
            <a:off x="838200" y="1569147"/>
            <a:ext cx="4331208" cy="1235013"/>
          </a:xfrm>
          <a:prstGeom prst="rect">
            <a:avLst/>
          </a:prstGeom>
        </p:spPr>
        <p:txBody>
          <a:bodyPr>
            <a:normAutofit/>
          </a:bodyPr>
          <a:lstStyle>
            <a:lvl1pPr marL="171450" indent="-171450" algn="l" defTabSz="685800" rtl="0" eaLnBrk="1" latinLnBrk="0" hangingPunct="1">
              <a:lnSpc>
                <a:spcPct val="90000"/>
              </a:lnSpc>
              <a:spcBef>
                <a:spcPts val="750"/>
              </a:spcBef>
              <a:buFont typeface="Arial"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9pPr>
          </a:lstStyle>
          <a:p>
            <a:pPr marL="0" indent="0">
              <a:buNone/>
            </a:pPr>
            <a:r>
              <a:rPr lang="zh-TW" altLang="en-US" sz="1800" dirty="0" smtClean="0"/>
              <a:t>實驗四</a:t>
            </a:r>
            <a:r>
              <a:rPr lang="en-US" altLang="zh-TW" sz="1800" dirty="0" smtClean="0"/>
              <a:t>(200epoch)</a:t>
            </a:r>
            <a:r>
              <a:rPr lang="zh-TW" altLang="en-US" sz="1800" dirty="0" smtClean="0"/>
              <a:t>較為理想</a:t>
            </a:r>
            <a:endParaRPr lang="en-US" altLang="zh-TW" sz="1800" dirty="0"/>
          </a:p>
        </p:txBody>
      </p:sp>
    </p:spTree>
    <p:extLst>
      <p:ext uri="{BB962C8B-B14F-4D97-AF65-F5344CB8AC3E}">
        <p14:creationId xmlns:p14="http://schemas.microsoft.com/office/powerpoint/2010/main" val="410004785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以生成對抗網路為基礎之閩式建築風格轉換之研究</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8" name="內容版面配置區 2"/>
          <p:cNvSpPr txBox="1">
            <a:spLocks/>
          </p:cNvSpPr>
          <p:nvPr/>
        </p:nvSpPr>
        <p:spPr>
          <a:xfrm>
            <a:off x="838200" y="1569147"/>
            <a:ext cx="4331208" cy="1235013"/>
          </a:xfrm>
          <a:prstGeom prst="rect">
            <a:avLst/>
          </a:prstGeom>
        </p:spPr>
        <p:txBody>
          <a:bodyPr>
            <a:normAutofit/>
          </a:bodyPr>
          <a:lstStyle>
            <a:lvl1pPr marL="171450" indent="-171450" algn="l" defTabSz="685800" rtl="0" eaLnBrk="1" latinLnBrk="0" hangingPunct="1">
              <a:lnSpc>
                <a:spcPct val="90000"/>
              </a:lnSpc>
              <a:spcBef>
                <a:spcPts val="750"/>
              </a:spcBef>
              <a:buFont typeface="Arial"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9pPr>
          </a:lstStyle>
          <a:p>
            <a:pPr marL="0" indent="0">
              <a:buNone/>
            </a:pPr>
            <a:r>
              <a:rPr lang="en-US" altLang="zh-TW" sz="1800" dirty="0" err="1" smtClean="0"/>
              <a:t>InstaGAN</a:t>
            </a:r>
            <a:r>
              <a:rPr lang="en-US" altLang="zh-TW" sz="1800" dirty="0" smtClean="0"/>
              <a:t>(</a:t>
            </a:r>
            <a:r>
              <a:rPr lang="zh-TW" altLang="en-US" sz="1800" dirty="0" smtClean="0"/>
              <a:t>左</a:t>
            </a:r>
            <a:r>
              <a:rPr lang="en-US" altLang="zh-TW" sz="1800" dirty="0" smtClean="0"/>
              <a:t>)</a:t>
            </a:r>
            <a:r>
              <a:rPr lang="zh-TW" altLang="en-US" sz="1800" dirty="0" smtClean="0"/>
              <a:t> </a:t>
            </a:r>
            <a:r>
              <a:rPr lang="en-US" altLang="zh-TW" sz="1800" dirty="0" smtClean="0"/>
              <a:t>VS</a:t>
            </a:r>
            <a:r>
              <a:rPr lang="zh-TW" altLang="en-US" sz="1800" dirty="0" smtClean="0"/>
              <a:t> </a:t>
            </a:r>
            <a:r>
              <a:rPr lang="en-US" altLang="zh-TW" sz="1800" dirty="0" err="1" smtClean="0"/>
              <a:t>CycleGAN</a:t>
            </a:r>
            <a:r>
              <a:rPr lang="en-US" altLang="zh-TW" sz="1800" dirty="0" smtClean="0"/>
              <a:t>(</a:t>
            </a:r>
            <a:r>
              <a:rPr lang="zh-TW" altLang="en-US" sz="1800" dirty="0" smtClean="0"/>
              <a:t>右</a:t>
            </a:r>
            <a:r>
              <a:rPr lang="en-US" altLang="zh-TW" sz="1800" dirty="0" smtClean="0"/>
              <a:t>)</a:t>
            </a:r>
            <a:endParaRPr lang="en-US" altLang="zh-TW" sz="1800" dirty="0"/>
          </a:p>
        </p:txBody>
      </p:sp>
      <p:pic>
        <p:nvPicPr>
          <p:cNvPr id="7" name="圖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9202" y="2023872"/>
            <a:ext cx="5681937" cy="2845177"/>
          </a:xfrm>
          <a:prstGeom prst="rect">
            <a:avLst/>
          </a:prstGeom>
        </p:spPr>
      </p:pic>
    </p:spTree>
    <p:extLst>
      <p:ext uri="{BB962C8B-B14F-4D97-AF65-F5344CB8AC3E}">
        <p14:creationId xmlns:p14="http://schemas.microsoft.com/office/powerpoint/2010/main" val="51092799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論文五</a:t>
            </a:r>
            <a:r>
              <a:rPr lang="en-US" altLang="zh-TW" sz="2000" b="1" dirty="0" smtClean="0">
                <a:solidFill>
                  <a:srgbClr val="1B4367"/>
                </a:solidFill>
                <a:cs typeface="+mn-ea"/>
                <a:sym typeface="+mn-lt"/>
              </a:rPr>
              <a:t>:</a:t>
            </a:r>
            <a:r>
              <a:rPr lang="zh-TW" altLang="en-US" sz="2000" b="1" dirty="0" smtClean="0">
                <a:solidFill>
                  <a:srgbClr val="1B4367"/>
                </a:solidFill>
              </a:rPr>
              <a:t>基於生成對抗網路的繪畫風格轉換</a:t>
            </a:r>
            <a:endParaRPr lang="zh-CN" altLang="en-US" sz="2000" b="1" dirty="0">
              <a:solidFill>
                <a:srgbClr val="1B4367"/>
              </a:solidFill>
              <a:cs typeface="+mn-ea"/>
              <a:sym typeface="+mn-lt"/>
            </a:endParaRPr>
          </a:p>
        </p:txBody>
      </p:sp>
      <p:sp>
        <p:nvSpPr>
          <p:cNvPr id="20494" name="TextBox 13"/>
          <p:cNvSpPr txBox="1"/>
          <p:nvPr/>
        </p:nvSpPr>
        <p:spPr>
          <a:xfrm>
            <a:off x="1014607" y="3165287"/>
            <a:ext cx="7162740" cy="738664"/>
          </a:xfrm>
          <a:prstGeom prst="rect">
            <a:avLst/>
          </a:prstGeom>
          <a:noFill/>
          <a:ln w="9525">
            <a:noFill/>
            <a:miter/>
          </a:ln>
        </p:spPr>
        <p:txBody>
          <a:bodyPr wrap="square" lIns="0" tIns="0" rIns="0" bIns="0">
            <a:spAutoFit/>
          </a:bodyPr>
          <a:lstStyle/>
          <a:p>
            <a:pPr>
              <a:lnSpc>
                <a:spcPct val="150000"/>
              </a:lnSpc>
            </a:pPr>
            <a:r>
              <a:rPr lang="zh-TW" altLang="en-US" sz="1600" dirty="0" smtClean="0"/>
              <a:t>作者</a:t>
            </a:r>
            <a:r>
              <a:rPr lang="en-US" altLang="zh-TW" sz="1600" dirty="0" smtClean="0"/>
              <a:t>:</a:t>
            </a:r>
            <a:r>
              <a:rPr lang="zh-TW" altLang="en-US" sz="1600" dirty="0" smtClean="0"/>
              <a:t>簡嘉琳</a:t>
            </a:r>
            <a:r>
              <a:rPr lang="en-US" altLang="zh-TW" sz="1600" dirty="0" smtClean="0"/>
              <a:t>(2021)</a:t>
            </a:r>
            <a:endParaRPr lang="en-US" altLang="zh-TW" sz="1600" dirty="0"/>
          </a:p>
          <a:p>
            <a:pPr>
              <a:lnSpc>
                <a:spcPct val="150000"/>
              </a:lnSpc>
            </a:pPr>
            <a:r>
              <a:rPr lang="zh-TW" altLang="en-US" sz="1600" dirty="0"/>
              <a:t>出處</a:t>
            </a:r>
            <a:r>
              <a:rPr lang="en-US" altLang="zh-TW" sz="1600" dirty="0" smtClean="0"/>
              <a:t>:</a:t>
            </a:r>
            <a:r>
              <a:rPr lang="zh-TW" altLang="en-US" sz="1600" dirty="0" smtClean="0"/>
              <a:t>國立宜蘭大學資訊工程學系研究所</a:t>
            </a:r>
            <a:endParaRPr lang="en-US" altLang="zh-TW" sz="1600" dirty="0" smtClean="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a:solidFill>
                  <a:srgbClr val="1B4367"/>
                </a:solidFill>
                <a:cs typeface="+mn-ea"/>
                <a:sym typeface="+mn-lt"/>
              </a:rPr>
              <a:t>文獻探討</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07165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a:solidFill>
                  <a:srgbClr val="1B4367"/>
                </a:solidFill>
                <a:cs typeface="+mn-ea"/>
                <a:sym typeface="+mn-lt"/>
              </a:rPr>
              <a:t>為何挑選此論文</a:t>
            </a:r>
            <a:r>
              <a:rPr lang="en-US" altLang="zh-TW" sz="2000" b="1" dirty="0">
                <a:solidFill>
                  <a:srgbClr val="1B4367"/>
                </a:solidFill>
                <a:cs typeface="+mn-ea"/>
                <a:sym typeface="+mn-lt"/>
              </a:rPr>
              <a:t>?</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695190"/>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使用</a:t>
            </a:r>
            <a:r>
              <a:rPr lang="en-US" altLang="zh-TW" sz="1600" dirty="0" smtClean="0"/>
              <a:t>GAN</a:t>
            </a:r>
            <a:r>
              <a:rPr lang="zh-TW" altLang="en-US" sz="1600" dirty="0" smtClean="0"/>
              <a:t>作為研究主軸</a:t>
            </a:r>
            <a:endParaRPr lang="en-US" altLang="zh-TW" sz="1600" dirty="0" smtClean="0"/>
          </a:p>
          <a:p>
            <a:pPr marL="342900" indent="-342900">
              <a:lnSpc>
                <a:spcPct val="150000"/>
              </a:lnSpc>
              <a:buFont typeface="+mj-lt"/>
              <a:buAutoNum type="arabicPeriod"/>
            </a:pPr>
            <a:r>
              <a:rPr lang="zh-TW" altLang="en-US" sz="1600" dirty="0" smtClean="0"/>
              <a:t>一樣為風格轉換的研究，值得參考學習</a:t>
            </a:r>
            <a:endParaRPr lang="en-US" altLang="zh-TW" sz="1600" dirty="0"/>
          </a:p>
        </p:txBody>
      </p:sp>
      <p:sp>
        <p:nvSpPr>
          <p:cNvPr id="24" name="文本框 15"/>
          <p:cNvSpPr txBox="1"/>
          <p:nvPr/>
        </p:nvSpPr>
        <p:spPr>
          <a:xfrm>
            <a:off x="709386" y="309785"/>
            <a:ext cx="7690902" cy="346249"/>
          </a:xfrm>
          <a:prstGeom prst="rect">
            <a:avLst/>
          </a:prstGeom>
          <a:noFill/>
        </p:spPr>
        <p:txBody>
          <a:bodyPr wrap="square" lIns="68580" tIns="34290" rIns="68580" bIns="34290" rtlCol="0">
            <a:spAutoFit/>
          </a:bodyPr>
          <a:lstStyle/>
          <a:p>
            <a:pPr defTabSz="683419">
              <a:spcBef>
                <a:spcPct val="20000"/>
              </a:spcBef>
            </a:pPr>
            <a:r>
              <a:rPr lang="zh-TW" altLang="en-US" sz="1800" b="1" dirty="0">
                <a:solidFill>
                  <a:srgbClr val="1B4367"/>
                </a:solidFill>
              </a:rPr>
              <a:t>基於生成對抗網路的繪畫風格轉換</a:t>
            </a:r>
            <a:endParaRPr lang="zh-CN" altLang="en-US" sz="18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716292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研究問題</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2077492"/>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800" dirty="0"/>
              <a:t>現今</a:t>
            </a:r>
            <a:r>
              <a:rPr lang="zh-TW" altLang="en-US" sz="1800" dirty="0" smtClean="0"/>
              <a:t>風格轉換已成流行，如修圖軟體的濾鏡就是一種風格轉換，但濾鏡風格有限，無法突發奇想自己想要的特效，如梵谷畫風等。</a:t>
            </a:r>
            <a:endParaRPr lang="en-US" altLang="zh-TW" sz="1800" dirty="0" smtClean="0"/>
          </a:p>
          <a:p>
            <a:pPr marL="342900" indent="-342900">
              <a:lnSpc>
                <a:spcPct val="150000"/>
              </a:lnSpc>
              <a:buFont typeface="+mj-lt"/>
              <a:buAutoNum type="arabicPeriod"/>
            </a:pPr>
            <a:r>
              <a:rPr lang="en-US" altLang="zh-TW" sz="1800" dirty="0" smtClean="0"/>
              <a:t>CNN</a:t>
            </a:r>
            <a:r>
              <a:rPr lang="zh-TW" altLang="en-US" sz="1800" dirty="0"/>
              <a:t>轉換風格無法對局部進行控制，導致轉換後主要結構產生</a:t>
            </a:r>
            <a:r>
              <a:rPr lang="zh-TW" altLang="en-US" sz="1800" dirty="0" smtClean="0"/>
              <a:t>改變</a:t>
            </a:r>
            <a:endParaRPr lang="en-US" altLang="zh-TW" sz="1600" dirty="0"/>
          </a:p>
          <a:p>
            <a:pPr marL="342900" indent="-342900">
              <a:lnSpc>
                <a:spcPct val="150000"/>
              </a:lnSpc>
              <a:buFont typeface="+mj-lt"/>
              <a:buAutoNum type="arabicPeriod"/>
            </a:pPr>
            <a:r>
              <a:rPr lang="zh-TW" altLang="en-US" sz="1800" dirty="0"/>
              <a:t>使用分治</a:t>
            </a:r>
            <a:r>
              <a:rPr lang="zh-TW" altLang="en-US" sz="1800" dirty="0" smtClean="0"/>
              <a:t>法進行</a:t>
            </a:r>
            <a:r>
              <a:rPr lang="en-US" altLang="zh-TW" sz="1800" dirty="0" smtClean="0"/>
              <a:t>GAN</a:t>
            </a:r>
            <a:r>
              <a:rPr lang="zh-TW" altLang="en-US" sz="1800" dirty="0" smtClean="0"/>
              <a:t>的訓練，觀察成果</a:t>
            </a:r>
            <a:endParaRPr lang="en-US" altLang="zh-TW" sz="1800" dirty="0" smtClean="0"/>
          </a:p>
          <a:p>
            <a:pPr marL="342900" indent="-342900">
              <a:lnSpc>
                <a:spcPct val="150000"/>
              </a:lnSpc>
              <a:buFont typeface="+mj-lt"/>
              <a:buAutoNum type="arabicPeriod"/>
            </a:pPr>
            <a:r>
              <a:rPr lang="zh-TW" altLang="en-US" sz="1800" dirty="0" smtClean="0"/>
              <a:t>使用分群處理先將圖片進行分群，觀察訓練成果</a:t>
            </a:r>
            <a:endParaRPr lang="en-US" altLang="zh-TW" sz="20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基於生成對抗網路的繪畫風格轉換</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583278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2031325"/>
          </a:xfrm>
          <a:prstGeom prst="rect">
            <a:avLst/>
          </a:prstGeom>
          <a:noFill/>
          <a:ln w="9525">
            <a:noFill/>
            <a:miter/>
          </a:ln>
        </p:spPr>
        <p:txBody>
          <a:bodyPr wrap="square" lIns="0" tIns="0" rIns="0" bIns="0">
            <a:spAutoFit/>
          </a:bodyPr>
          <a:lstStyle/>
          <a:p>
            <a:pPr marL="285750" indent="-285750">
              <a:buFont typeface="Wingdings" panose="05000000000000000000" pitchFamily="2" charset="2"/>
              <a:buChar char="Ø"/>
            </a:pPr>
            <a:r>
              <a:rPr lang="zh-TW" altLang="en-US" sz="1800" dirty="0"/>
              <a:t>將圖片切成數小塊，也將風格圖切成數小塊，再將原圖的數小塊丟入產生器訓練，生成出的圖片再與風格圖一同丟入鑑別器做訓練，經重複訓練後，再用拼圖的方式完成影像。</a:t>
            </a:r>
            <a:endParaRPr lang="en-US" altLang="zh-TW" sz="1800" dirty="0"/>
          </a:p>
          <a:p>
            <a:pPr marL="285750" indent="-285750">
              <a:lnSpc>
                <a:spcPct val="150000"/>
              </a:lnSpc>
              <a:buFont typeface="Wingdings" panose="05000000000000000000" pitchFamily="2" charset="2"/>
              <a:buChar char="Ø"/>
            </a:pPr>
            <a:r>
              <a:rPr lang="zh-TW" altLang="en-US" sz="1800" dirty="0"/>
              <a:t>概念</a:t>
            </a:r>
            <a:r>
              <a:rPr lang="zh-TW" altLang="en-US" sz="1800" dirty="0" smtClean="0"/>
              <a:t>為分</a:t>
            </a:r>
            <a:r>
              <a:rPr lang="zh-TW" altLang="en-US" sz="1800" dirty="0"/>
              <a:t>治法</a:t>
            </a:r>
            <a:r>
              <a:rPr lang="en-US" altLang="zh-TW" sz="1800" dirty="0"/>
              <a:t>:</a:t>
            </a:r>
            <a:r>
              <a:rPr lang="zh-TW" altLang="en-US" sz="1800" dirty="0"/>
              <a:t>此概念為將一個大困難問題簡化成兩個或多個相同的子問題來作解決，就如同將大張原圖裁切成多張小塊</a:t>
            </a:r>
            <a:endParaRPr lang="en-US" altLang="zh-TW" sz="1800" dirty="0"/>
          </a:p>
          <a:p>
            <a:pPr marL="342900" indent="-342900">
              <a:lnSpc>
                <a:spcPct val="150000"/>
              </a:lnSpc>
              <a:buFont typeface="+mj-lt"/>
              <a:buAutoNum type="arabicPeriod"/>
            </a:pPr>
            <a:endParaRPr lang="en-US" altLang="zh-TW" sz="16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基於生成對抗網路的繪畫風格轉換</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379142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602857"/>
          </a:xfrm>
          <a:prstGeom prst="rect">
            <a:avLst/>
          </a:prstGeom>
          <a:noFill/>
          <a:ln w="9525">
            <a:noFill/>
            <a:miter/>
          </a:ln>
        </p:spPr>
        <p:txBody>
          <a:bodyPr wrap="square" lIns="0" tIns="0" rIns="0" bIns="0">
            <a:spAutoFit/>
          </a:bodyPr>
          <a:lstStyle/>
          <a:p>
            <a:r>
              <a:rPr lang="zh-TW" altLang="en-US" sz="1800" dirty="0"/>
              <a:t>裁切方式</a:t>
            </a:r>
            <a:r>
              <a:rPr lang="en-US" altLang="zh-TW" sz="1800" dirty="0"/>
              <a:t>:</a:t>
            </a:r>
            <a:r>
              <a:rPr lang="zh-TW" altLang="en-US" sz="1800" dirty="0"/>
              <a:t>將原圖</a:t>
            </a:r>
            <a:r>
              <a:rPr lang="en-US" altLang="zh-TW" sz="1800" dirty="0"/>
              <a:t>800</a:t>
            </a:r>
            <a:r>
              <a:rPr lang="zh-TW" altLang="en-US" sz="1800" dirty="0"/>
              <a:t>*</a:t>
            </a:r>
            <a:r>
              <a:rPr lang="en-US" altLang="zh-TW" sz="1800" dirty="0"/>
              <a:t>600</a:t>
            </a:r>
            <a:r>
              <a:rPr lang="zh-TW" altLang="en-US" sz="1800" dirty="0"/>
              <a:t>裁切為每張</a:t>
            </a:r>
            <a:r>
              <a:rPr lang="en-US" altLang="zh-TW" sz="1800" dirty="0"/>
              <a:t>80</a:t>
            </a:r>
            <a:r>
              <a:rPr lang="zh-TW" altLang="en-US" sz="1800" dirty="0"/>
              <a:t>*</a:t>
            </a:r>
            <a:r>
              <a:rPr lang="en-US" altLang="zh-TW" sz="1800" dirty="0"/>
              <a:t>80</a:t>
            </a:r>
            <a:r>
              <a:rPr lang="zh-TW" altLang="en-US" sz="1800" dirty="0"/>
              <a:t>的影像，每</a:t>
            </a:r>
            <a:r>
              <a:rPr lang="en-US" altLang="zh-TW" sz="1800" dirty="0"/>
              <a:t>20</a:t>
            </a:r>
            <a:r>
              <a:rPr lang="zh-TW" altLang="en-US" sz="1800" dirty="0"/>
              <a:t>像素進行裁切</a:t>
            </a:r>
            <a:endParaRPr lang="en-US" altLang="zh-TW" sz="1800" dirty="0"/>
          </a:p>
          <a:p>
            <a:pPr>
              <a:lnSpc>
                <a:spcPct val="150000"/>
              </a:lnSpc>
            </a:pPr>
            <a:endParaRPr lang="en-US" altLang="zh-TW" sz="16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基於生成對抗網路的繪畫風格轉換</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0972" y="2242119"/>
            <a:ext cx="5382996" cy="2688146"/>
          </a:xfrm>
          <a:prstGeom prst="rect">
            <a:avLst/>
          </a:prstGeom>
        </p:spPr>
      </p:pic>
    </p:spTree>
    <p:extLst>
      <p:ext uri="{BB962C8B-B14F-4D97-AF65-F5344CB8AC3E}">
        <p14:creationId xmlns:p14="http://schemas.microsoft.com/office/powerpoint/2010/main" val="295945561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938992"/>
          </a:xfrm>
          <a:prstGeom prst="rect">
            <a:avLst/>
          </a:prstGeom>
          <a:noFill/>
          <a:ln w="9525">
            <a:noFill/>
            <a:miter/>
          </a:ln>
        </p:spPr>
        <p:txBody>
          <a:bodyPr wrap="square" lIns="0" tIns="0" rIns="0" bIns="0">
            <a:spAutoFit/>
          </a:bodyPr>
          <a:lstStyle/>
          <a:p>
            <a:r>
              <a:rPr lang="zh-TW" altLang="en-US" sz="1800" b="1" dirty="0"/>
              <a:t>生成</a:t>
            </a:r>
            <a:r>
              <a:rPr lang="zh-TW" altLang="en-US" sz="1800" b="1" dirty="0" smtClean="0"/>
              <a:t>器</a:t>
            </a:r>
            <a:r>
              <a:rPr lang="zh-TW" altLang="en-US" sz="1800" b="1" dirty="0"/>
              <a:t>架構</a:t>
            </a:r>
            <a:r>
              <a:rPr lang="en-US" altLang="zh-TW" sz="1800" b="1" dirty="0"/>
              <a:t>:</a:t>
            </a:r>
          </a:p>
          <a:p>
            <a:pPr marL="628650" lvl="1" indent="-285750">
              <a:buFont typeface="Wingdings" panose="05000000000000000000" pitchFamily="2" charset="2"/>
              <a:buChar char="Ø"/>
            </a:pPr>
            <a:r>
              <a:rPr lang="zh-TW" altLang="en-US" sz="1800" dirty="0"/>
              <a:t>卷積網路將特徵點擴張</a:t>
            </a:r>
            <a:endParaRPr lang="en-US" altLang="zh-TW" sz="1800" dirty="0"/>
          </a:p>
          <a:p>
            <a:pPr marL="628650" lvl="1" indent="-285750">
              <a:buFont typeface="Wingdings" panose="05000000000000000000" pitchFamily="2" charset="2"/>
              <a:buChar char="Ø"/>
            </a:pPr>
            <a:r>
              <a:rPr lang="zh-TW" altLang="en-US" sz="1800" dirty="0"/>
              <a:t>輸入</a:t>
            </a:r>
            <a:r>
              <a:rPr lang="en-US" altLang="zh-TW" sz="1800" dirty="0"/>
              <a:t>(80,80,3)</a:t>
            </a:r>
          </a:p>
          <a:p>
            <a:pPr marL="628650" lvl="1" indent="-285750">
              <a:buFont typeface="Wingdings" panose="05000000000000000000" pitchFamily="2" charset="2"/>
              <a:buChar char="Ø"/>
            </a:pPr>
            <a:r>
              <a:rPr lang="en-US" altLang="zh-TW" sz="1800" dirty="0"/>
              <a:t>Padding=same</a:t>
            </a:r>
          </a:p>
          <a:p>
            <a:pPr marL="628650" lvl="1" indent="-285750">
              <a:buFont typeface="Wingdings" panose="05000000000000000000" pitchFamily="2" charset="2"/>
              <a:buChar char="Ø"/>
            </a:pPr>
            <a:r>
              <a:rPr lang="zh-TW" altLang="en-US" sz="1800" dirty="0" smtClean="0"/>
              <a:t>卷</a:t>
            </a:r>
            <a:r>
              <a:rPr lang="zh-TW" altLang="en-US" sz="1800" dirty="0"/>
              <a:t>積核</a:t>
            </a:r>
            <a:r>
              <a:rPr lang="en-US" altLang="zh-TW" sz="1800" dirty="0"/>
              <a:t>=3</a:t>
            </a:r>
            <a:r>
              <a:rPr lang="zh-TW" altLang="en-US" sz="1800" dirty="0"/>
              <a:t>*</a:t>
            </a:r>
            <a:r>
              <a:rPr lang="en-US" altLang="zh-TW" sz="1800" dirty="0"/>
              <a:t>3</a:t>
            </a:r>
          </a:p>
          <a:p>
            <a:pPr marL="628650" lvl="1" indent="-285750">
              <a:buFont typeface="Wingdings" panose="05000000000000000000" pitchFamily="2" charset="2"/>
              <a:buChar char="Ø"/>
            </a:pPr>
            <a:r>
              <a:rPr lang="zh-TW" altLang="en-US" sz="1800" dirty="0" smtClean="0"/>
              <a:t>添加</a:t>
            </a:r>
            <a:r>
              <a:rPr lang="en-US" altLang="zh-TW" sz="1800" dirty="0" err="1" smtClean="0"/>
              <a:t>BatchNormalization</a:t>
            </a:r>
            <a:r>
              <a:rPr lang="zh-TW" altLang="en-US" sz="1800" dirty="0" smtClean="0"/>
              <a:t>層</a:t>
            </a:r>
            <a:endParaRPr lang="en-US" altLang="zh-TW" sz="1800" dirty="0" smtClean="0"/>
          </a:p>
          <a:p>
            <a:pPr marL="628650" lvl="1" indent="-285750">
              <a:buFont typeface="Wingdings" panose="05000000000000000000" pitchFamily="2" charset="2"/>
              <a:buChar char="Ø"/>
            </a:pPr>
            <a:r>
              <a:rPr lang="zh-TW" altLang="en-US" sz="1800" dirty="0" smtClean="0"/>
              <a:t>激</a:t>
            </a:r>
            <a:r>
              <a:rPr lang="zh-TW" altLang="en-US" sz="1800" dirty="0"/>
              <a:t>活函數</a:t>
            </a:r>
            <a:r>
              <a:rPr lang="en-US" altLang="zh-TW" sz="1800" dirty="0" err="1"/>
              <a:t>ReLU</a:t>
            </a:r>
            <a:r>
              <a:rPr lang="zh-TW" altLang="en-US" sz="1800" dirty="0"/>
              <a:t>、</a:t>
            </a:r>
            <a:r>
              <a:rPr lang="en-US" altLang="zh-TW" sz="1800" dirty="0"/>
              <a:t>sigmoid</a:t>
            </a: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基於生成對抗網路的繪畫風格轉換</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866776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3200340"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a:solidFill>
                  <a:srgbClr val="1B4367"/>
                </a:solidFill>
                <a:cs typeface="+mn-ea"/>
                <a:sym typeface="+mn-lt"/>
              </a:rPr>
              <a:t>客戶需求</a:t>
            </a:r>
            <a:endParaRPr lang="zh-CN" altLang="en-US" sz="2000" b="1" dirty="0">
              <a:solidFill>
                <a:srgbClr val="1B4367"/>
              </a:solidFill>
              <a:cs typeface="+mn-ea"/>
              <a:sym typeface="+mn-lt"/>
            </a:endParaRPr>
          </a:p>
        </p:txBody>
      </p:sp>
      <p:sp>
        <p:nvSpPr>
          <p:cNvPr id="20494" name="TextBox 13"/>
          <p:cNvSpPr txBox="1"/>
          <p:nvPr/>
        </p:nvSpPr>
        <p:spPr>
          <a:xfrm>
            <a:off x="871788" y="1647998"/>
            <a:ext cx="7162740" cy="246221"/>
          </a:xfrm>
          <a:prstGeom prst="rect">
            <a:avLst/>
          </a:prstGeom>
          <a:noFill/>
          <a:ln w="9525">
            <a:noFill/>
            <a:miter/>
          </a:ln>
        </p:spPr>
        <p:txBody>
          <a:bodyPr wrap="square" lIns="0" tIns="0" rIns="0" bIns="0">
            <a:spAutoFit/>
          </a:bodyPr>
          <a:lstStyle/>
          <a:p>
            <a:r>
              <a:rPr lang="zh-TW" altLang="en-US" sz="1600" dirty="0" smtClean="0"/>
              <a:t>在裝潢前想先預看自己未來房間的樣貌。</a:t>
            </a:r>
            <a:endParaRPr lang="zh-TW" altLang="zh-TW" sz="1600" dirty="0"/>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研究動機</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7" name="TextBox 13"/>
          <p:cNvSpPr txBox="1"/>
          <p:nvPr/>
        </p:nvSpPr>
        <p:spPr>
          <a:xfrm>
            <a:off x="871788" y="2401210"/>
            <a:ext cx="3200340"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FF0000"/>
                </a:solidFill>
                <a:cs typeface="+mn-ea"/>
                <a:sym typeface="+mn-lt"/>
              </a:rPr>
              <a:t>存在問題</a:t>
            </a:r>
            <a:endParaRPr lang="zh-CN" altLang="en-US" sz="2000" b="1" dirty="0">
              <a:solidFill>
                <a:srgbClr val="FF0000"/>
              </a:solidFill>
              <a:cs typeface="+mn-ea"/>
              <a:sym typeface="+mn-lt"/>
            </a:endParaRPr>
          </a:p>
        </p:txBody>
      </p:sp>
      <p:sp>
        <p:nvSpPr>
          <p:cNvPr id="8" name="TextBox 13"/>
          <p:cNvSpPr txBox="1"/>
          <p:nvPr/>
        </p:nvSpPr>
        <p:spPr>
          <a:xfrm>
            <a:off x="871788" y="2924524"/>
            <a:ext cx="7162740" cy="695190"/>
          </a:xfrm>
          <a:prstGeom prst="rect">
            <a:avLst/>
          </a:prstGeom>
          <a:noFill/>
          <a:ln w="9525">
            <a:noFill/>
            <a:miter/>
          </a:ln>
        </p:spPr>
        <p:txBody>
          <a:bodyPr wrap="square" lIns="0" tIns="0" rIns="0" bIns="0">
            <a:spAutoFit/>
          </a:bodyPr>
          <a:lstStyle/>
          <a:p>
            <a:pPr marL="342900" indent="-342900">
              <a:lnSpc>
                <a:spcPct val="150000"/>
              </a:lnSpc>
              <a:buFont typeface="+mj-lt"/>
              <a:buAutoNum type="arabicPeriod"/>
            </a:pPr>
            <a:r>
              <a:rPr lang="zh-TW" altLang="en-US" sz="1600" dirty="0" smtClean="0"/>
              <a:t>僅能透過</a:t>
            </a:r>
            <a:r>
              <a:rPr lang="en-US" altLang="zh-TW" sz="1600" dirty="0" smtClean="0"/>
              <a:t>3D</a:t>
            </a:r>
            <a:r>
              <a:rPr lang="zh-TW" altLang="en-US" sz="1600" dirty="0"/>
              <a:t>模型</a:t>
            </a:r>
            <a:r>
              <a:rPr lang="zh-TW" altLang="en-US" sz="1600" dirty="0" smtClean="0"/>
              <a:t>、</a:t>
            </a:r>
            <a:r>
              <a:rPr lang="en-US" altLang="zh-TW" sz="1600" dirty="0" smtClean="0"/>
              <a:t>3D</a:t>
            </a:r>
            <a:r>
              <a:rPr lang="zh-TW" altLang="en-US" sz="1600" dirty="0" smtClean="0"/>
              <a:t>擬真圖</a:t>
            </a:r>
            <a:endParaRPr lang="en-US" altLang="zh-TW" sz="1600" dirty="0" smtClean="0"/>
          </a:p>
          <a:p>
            <a:pPr marL="342900" indent="-342900">
              <a:lnSpc>
                <a:spcPct val="150000"/>
              </a:lnSpc>
              <a:buFont typeface="+mj-lt"/>
              <a:buAutoNum type="arabicPeriod"/>
            </a:pPr>
            <a:r>
              <a:rPr lang="en-US" altLang="zh-TW" sz="1600" dirty="0" smtClean="0"/>
              <a:t>3D</a:t>
            </a:r>
            <a:r>
              <a:rPr lang="zh-TW" altLang="en-US" sz="1600" dirty="0" smtClean="0"/>
              <a:t>擬真圖渲染須調整參數，需大量時間及技術要求</a:t>
            </a:r>
            <a:endParaRPr lang="zh-TW" altLang="zh-TW" sz="1600" dirty="0"/>
          </a:p>
        </p:txBody>
      </p:sp>
    </p:spTree>
    <p:extLst>
      <p:ext uri="{BB962C8B-B14F-4D97-AF65-F5344CB8AC3E}">
        <p14:creationId xmlns:p14="http://schemas.microsoft.com/office/powerpoint/2010/main" val="155590789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2215991"/>
          </a:xfrm>
          <a:prstGeom prst="rect">
            <a:avLst/>
          </a:prstGeom>
          <a:noFill/>
          <a:ln w="9525">
            <a:noFill/>
            <a:miter/>
          </a:ln>
        </p:spPr>
        <p:txBody>
          <a:bodyPr wrap="square" lIns="0" tIns="0" rIns="0" bIns="0">
            <a:spAutoFit/>
          </a:bodyPr>
          <a:lstStyle/>
          <a:p>
            <a:r>
              <a:rPr lang="zh-TW" altLang="en-US" sz="1800" b="1" dirty="0"/>
              <a:t>鑑別器架構</a:t>
            </a:r>
            <a:r>
              <a:rPr lang="en-US" altLang="zh-TW" sz="1800" b="1" dirty="0"/>
              <a:t>:</a:t>
            </a:r>
          </a:p>
          <a:p>
            <a:pPr marL="628650" lvl="1" indent="-285750">
              <a:buFont typeface="Wingdings" panose="05000000000000000000" pitchFamily="2" charset="2"/>
              <a:buChar char="Ø"/>
            </a:pPr>
            <a:r>
              <a:rPr lang="zh-TW" altLang="en-US" sz="1800" dirty="0"/>
              <a:t>三個捲基層</a:t>
            </a:r>
            <a:r>
              <a:rPr lang="en-US" altLang="zh-TW" sz="1800" dirty="0"/>
              <a:t>(Conv)</a:t>
            </a:r>
          </a:p>
          <a:p>
            <a:pPr marL="628650" lvl="1" indent="-285750">
              <a:buFont typeface="Wingdings" panose="05000000000000000000" pitchFamily="2" charset="2"/>
              <a:buChar char="Ø"/>
            </a:pPr>
            <a:r>
              <a:rPr lang="zh-TW" altLang="en-US" sz="1800" dirty="0"/>
              <a:t>一個池化層</a:t>
            </a:r>
            <a:r>
              <a:rPr lang="en-US" altLang="zh-TW" sz="1800" dirty="0"/>
              <a:t>(Pooling)</a:t>
            </a:r>
          </a:p>
          <a:p>
            <a:pPr marL="628650" lvl="1" indent="-285750">
              <a:buFont typeface="Wingdings" panose="05000000000000000000" pitchFamily="2" charset="2"/>
              <a:buChar char="Ø"/>
            </a:pPr>
            <a:r>
              <a:rPr lang="zh-TW" altLang="en-US" sz="1800" dirty="0"/>
              <a:t>一個平坦層</a:t>
            </a:r>
            <a:r>
              <a:rPr lang="en-US" altLang="zh-TW" sz="1800" dirty="0"/>
              <a:t>(Flatten)</a:t>
            </a:r>
          </a:p>
          <a:p>
            <a:pPr marL="628650" lvl="1" indent="-285750">
              <a:buFont typeface="Wingdings" panose="05000000000000000000" pitchFamily="2" charset="2"/>
              <a:buChar char="Ø"/>
            </a:pPr>
            <a:r>
              <a:rPr lang="zh-TW" altLang="en-US" sz="1800" dirty="0" smtClean="0"/>
              <a:t>卷積核</a:t>
            </a:r>
            <a:r>
              <a:rPr lang="en-US" altLang="zh-TW" sz="1800" dirty="0" smtClean="0"/>
              <a:t>:3</a:t>
            </a:r>
            <a:r>
              <a:rPr lang="zh-TW" altLang="en-US" sz="1800" dirty="0" smtClean="0"/>
              <a:t>*</a:t>
            </a:r>
            <a:r>
              <a:rPr lang="en-US" altLang="zh-TW" sz="1800" dirty="0" smtClean="0"/>
              <a:t>3</a:t>
            </a:r>
          </a:p>
          <a:p>
            <a:pPr marL="628650" lvl="1" indent="-285750">
              <a:buFont typeface="Wingdings" panose="05000000000000000000" pitchFamily="2" charset="2"/>
              <a:buChar char="Ø"/>
            </a:pPr>
            <a:r>
              <a:rPr lang="zh-TW" altLang="en-US" sz="1800" dirty="0" smtClean="0"/>
              <a:t>步伐</a:t>
            </a:r>
            <a:r>
              <a:rPr lang="en-US" altLang="zh-TW" sz="1800" dirty="0"/>
              <a:t>(strides):2</a:t>
            </a:r>
          </a:p>
          <a:p>
            <a:pPr marL="628650" lvl="1" indent="-285750">
              <a:buFont typeface="Wingdings" panose="05000000000000000000" pitchFamily="2" charset="2"/>
              <a:buChar char="Ø"/>
            </a:pPr>
            <a:r>
              <a:rPr lang="en-US" altLang="zh-TW" sz="1800" dirty="0"/>
              <a:t>padding:=same</a:t>
            </a:r>
          </a:p>
          <a:p>
            <a:pPr marL="628650" lvl="1" indent="-285750">
              <a:buFont typeface="Wingdings" panose="05000000000000000000" pitchFamily="2" charset="2"/>
              <a:buChar char="Ø"/>
            </a:pPr>
            <a:r>
              <a:rPr lang="zh-TW" altLang="en-US" sz="1800" dirty="0"/>
              <a:t>激活函數</a:t>
            </a:r>
            <a:r>
              <a:rPr lang="en-US" altLang="zh-TW" sz="1800" dirty="0"/>
              <a:t>:</a:t>
            </a:r>
            <a:r>
              <a:rPr lang="en-US" altLang="zh-TW" sz="1800" dirty="0" err="1"/>
              <a:t>LeakyReLU</a:t>
            </a:r>
            <a:r>
              <a:rPr lang="zh-TW" altLang="en-US" sz="1800" dirty="0"/>
              <a:t>、</a:t>
            </a:r>
            <a:r>
              <a:rPr lang="en-US" altLang="zh-TW" sz="1800" dirty="0" err="1"/>
              <a:t>sogmoid</a:t>
            </a:r>
            <a:endParaRPr lang="en-US" altLang="zh-TW" sz="18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基於生成對抗網路的繪畫風格轉換</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167616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研究方法</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1107996"/>
          </a:xfrm>
          <a:prstGeom prst="rect">
            <a:avLst/>
          </a:prstGeom>
          <a:noFill/>
          <a:ln w="9525">
            <a:noFill/>
            <a:miter/>
          </a:ln>
        </p:spPr>
        <p:txBody>
          <a:bodyPr wrap="square" lIns="0" tIns="0" rIns="0" bIns="0">
            <a:spAutoFit/>
          </a:bodyPr>
          <a:lstStyle/>
          <a:p>
            <a:r>
              <a:rPr lang="zh-TW" altLang="en-US" sz="1800" b="1" dirty="0" smtClean="0"/>
              <a:t>圖片重組</a:t>
            </a:r>
            <a:r>
              <a:rPr lang="en-US" altLang="zh-TW" sz="1800" b="1" dirty="0" smtClean="0"/>
              <a:t>:</a:t>
            </a:r>
          </a:p>
          <a:p>
            <a:pPr lvl="1"/>
            <a:r>
              <a:rPr lang="zh-TW" altLang="en-US" sz="1800" dirty="0"/>
              <a:t>創建與原圖相同的空矩陣，將轉換後的小圖片放入空矩陣進行重組，位置與裁切時相同，重組後即為最後結果圖</a:t>
            </a:r>
            <a:endParaRPr lang="en-US" altLang="zh-TW" sz="1800" dirty="0"/>
          </a:p>
          <a:p>
            <a:endParaRPr lang="en-US" altLang="zh-TW" sz="18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基於生成對抗網路的繪畫風格轉換</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648717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0494" name="TextBox 13"/>
          <p:cNvSpPr txBox="1"/>
          <p:nvPr/>
        </p:nvSpPr>
        <p:spPr>
          <a:xfrm>
            <a:off x="1014607" y="1736798"/>
            <a:ext cx="7162740" cy="276999"/>
          </a:xfrm>
          <a:prstGeom prst="rect">
            <a:avLst/>
          </a:prstGeom>
          <a:noFill/>
          <a:ln w="9525">
            <a:noFill/>
            <a:miter/>
          </a:ln>
        </p:spPr>
        <p:txBody>
          <a:bodyPr wrap="square" lIns="0" tIns="0" rIns="0" bIns="0">
            <a:spAutoFit/>
          </a:bodyPr>
          <a:lstStyle/>
          <a:p>
            <a:r>
              <a:rPr lang="zh-TW" altLang="en-US" sz="1800" b="1" dirty="0" smtClean="0"/>
              <a:t>事前分群</a:t>
            </a:r>
            <a:r>
              <a:rPr lang="en-US" altLang="zh-TW" sz="1800" b="1" dirty="0" smtClean="0"/>
              <a:t>:K-means</a:t>
            </a:r>
            <a:r>
              <a:rPr lang="zh-TW" altLang="en-US" sz="1800" b="1" dirty="0" smtClean="0"/>
              <a:t>分群法</a:t>
            </a:r>
            <a:endParaRPr lang="en-US" altLang="zh-TW" sz="1800" dirty="0"/>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基於生成對抗網路的繪畫風格轉換</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圖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2235" y="625256"/>
            <a:ext cx="4793815" cy="1494264"/>
          </a:xfrm>
          <a:prstGeom prst="rect">
            <a:avLst/>
          </a:prstGeom>
        </p:spPr>
      </p:pic>
      <p:pic>
        <p:nvPicPr>
          <p:cNvPr id="7" name="圖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559513" y="2495814"/>
            <a:ext cx="2119258" cy="2314364"/>
          </a:xfrm>
          <a:prstGeom prst="rect">
            <a:avLst/>
          </a:prstGeom>
        </p:spPr>
      </p:pic>
      <p:pic>
        <p:nvPicPr>
          <p:cNvPr id="8" name="圖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2671826" y="2586786"/>
            <a:ext cx="1924151" cy="2173080"/>
          </a:xfrm>
          <a:prstGeom prst="rect">
            <a:avLst/>
          </a:prstGeom>
        </p:spPr>
      </p:pic>
    </p:spTree>
    <p:extLst>
      <p:ext uri="{BB962C8B-B14F-4D97-AF65-F5344CB8AC3E}">
        <p14:creationId xmlns:p14="http://schemas.microsoft.com/office/powerpoint/2010/main" val="396983963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基於生成對抗網路的繪畫風格轉換</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9" name="內容版面配置區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7282" y="657417"/>
            <a:ext cx="4014017" cy="4218759"/>
          </a:xfrm>
          <a:prstGeom prst="rect">
            <a:avLst/>
          </a:prstGeom>
        </p:spPr>
      </p:pic>
    </p:spTree>
    <p:extLst>
      <p:ext uri="{BB962C8B-B14F-4D97-AF65-F5344CB8AC3E}">
        <p14:creationId xmlns:p14="http://schemas.microsoft.com/office/powerpoint/2010/main" val="340965955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8003988"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研究結果</a:t>
            </a:r>
            <a:endParaRPr lang="zh-CN" altLang="en-US" sz="2000" b="1" dirty="0">
              <a:solidFill>
                <a:srgbClr val="1B4367"/>
              </a:solidFill>
              <a:cs typeface="+mn-ea"/>
              <a:sym typeface="+mn-lt"/>
            </a:endParaRPr>
          </a:p>
        </p:txBody>
      </p:sp>
      <p:sp>
        <p:nvSpPr>
          <p:cNvPr id="24" name="文本框 15"/>
          <p:cNvSpPr txBox="1"/>
          <p:nvPr/>
        </p:nvSpPr>
        <p:spPr>
          <a:xfrm>
            <a:off x="709386" y="309785"/>
            <a:ext cx="7690902" cy="315471"/>
          </a:xfrm>
          <a:prstGeom prst="rect">
            <a:avLst/>
          </a:prstGeom>
          <a:noFill/>
        </p:spPr>
        <p:txBody>
          <a:bodyPr wrap="square" lIns="68580" tIns="34290" rIns="68580" bIns="34290" rtlCol="0">
            <a:spAutoFit/>
          </a:bodyPr>
          <a:lstStyle/>
          <a:p>
            <a:pPr defTabSz="683419">
              <a:spcBef>
                <a:spcPct val="20000"/>
              </a:spcBef>
            </a:pPr>
            <a:r>
              <a:rPr lang="zh-TW" altLang="en-US" sz="1600" b="1" dirty="0">
                <a:solidFill>
                  <a:srgbClr val="1B4367"/>
                </a:solidFill>
              </a:rPr>
              <a:t>基於生成對抗網路的繪畫風格轉換</a:t>
            </a:r>
            <a:endParaRPr lang="zh-CN" altLang="en-US" sz="16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6" name="內容版面配置區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425" y="467520"/>
            <a:ext cx="3949434" cy="4498281"/>
          </a:xfrm>
          <a:prstGeom prst="rect">
            <a:avLst/>
          </a:prstGeom>
        </p:spPr>
      </p:pic>
      <p:sp>
        <p:nvSpPr>
          <p:cNvPr id="7" name="內容版面配置區 2"/>
          <p:cNvSpPr txBox="1">
            <a:spLocks/>
          </p:cNvSpPr>
          <p:nvPr/>
        </p:nvSpPr>
        <p:spPr>
          <a:xfrm>
            <a:off x="838200" y="1825625"/>
            <a:ext cx="10515600" cy="4351338"/>
          </a:xfrm>
          <a:prstGeom prst="rect">
            <a:avLst/>
          </a:prstGeom>
        </p:spPr>
        <p:txBody>
          <a:bodyPr/>
          <a:lstStyle>
            <a:lvl1pPr marL="171450" indent="-171450" algn="l" defTabSz="685800" rtl="0" eaLnBrk="1" latinLnBrk="0" hangingPunct="1">
              <a:lnSpc>
                <a:spcPct val="90000"/>
              </a:lnSpc>
              <a:spcBef>
                <a:spcPts val="750"/>
              </a:spcBef>
              <a:buFont typeface="Arial"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400" kern="1200">
                <a:solidFill>
                  <a:schemeClr val="tx1"/>
                </a:solidFill>
                <a:latin typeface="+mn-lt"/>
                <a:ea typeface="+mn-ea"/>
                <a:cs typeface="+mn-cs"/>
              </a:defRPr>
            </a:lvl9pPr>
          </a:lstStyle>
          <a:p>
            <a:pPr marL="0" indent="0">
              <a:buNone/>
            </a:pPr>
            <a:r>
              <a:rPr lang="zh-TW" altLang="en-US" dirty="0" smtClean="0"/>
              <a:t>與其他方法進行比較</a:t>
            </a:r>
            <a:endParaRPr lang="en-US" altLang="zh-TW" dirty="0" smtClean="0"/>
          </a:p>
          <a:p>
            <a:pPr lvl="1"/>
            <a:endParaRPr lang="en-US" altLang="zh-TW" dirty="0" smtClean="0"/>
          </a:p>
        </p:txBody>
      </p:sp>
    </p:spTree>
    <p:extLst>
      <p:ext uri="{BB962C8B-B14F-4D97-AF65-F5344CB8AC3E}">
        <p14:creationId xmlns:p14="http://schemas.microsoft.com/office/powerpoint/2010/main" val="21748670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參考文獻</a:t>
            </a:r>
            <a:endParaRPr lang="zh-CN" altLang="en-US" sz="1700" b="1" dirty="0">
              <a:solidFill>
                <a:srgbClr val="1B4367"/>
              </a:solidFill>
              <a:cs typeface="+mn-ea"/>
              <a:sym typeface="+mn-lt"/>
            </a:endParaRPr>
          </a:p>
        </p:txBody>
      </p:sp>
      <p:sp>
        <p:nvSpPr>
          <p:cNvPr id="27" name="文本框 31"/>
          <p:cNvSpPr txBox="1"/>
          <p:nvPr/>
        </p:nvSpPr>
        <p:spPr>
          <a:xfrm>
            <a:off x="1254737" y="911124"/>
            <a:ext cx="2600712" cy="807913"/>
          </a:xfrm>
          <a:prstGeom prst="rect">
            <a:avLst/>
          </a:prstGeom>
          <a:noFill/>
        </p:spPr>
        <p:txBody>
          <a:bodyPr wrap="none" lIns="68580" tIns="34290" rIns="68580" bIns="34290" rtlCol="0">
            <a:spAutoFit/>
          </a:bodyPr>
          <a:lstStyle/>
          <a:p>
            <a:r>
              <a:rPr lang="zh-CN" altLang="zh-CN" sz="4800" b="1" dirty="0">
                <a:solidFill>
                  <a:srgbClr val="1B4367"/>
                </a:solidFill>
              </a:rPr>
              <a:t>参</a:t>
            </a:r>
            <a:r>
              <a:rPr lang="zh-CN" altLang="zh-CN" sz="4800" b="1" dirty="0" smtClean="0">
                <a:solidFill>
                  <a:srgbClr val="1B4367"/>
                </a:solidFill>
              </a:rPr>
              <a:t>考</a:t>
            </a:r>
            <a:r>
              <a:rPr lang="zh-TW" altLang="en-US" sz="4800" b="1" dirty="0">
                <a:solidFill>
                  <a:srgbClr val="1B4367"/>
                </a:solidFill>
              </a:rPr>
              <a:t>文獻</a:t>
            </a:r>
            <a:endParaRPr lang="zh-CN" altLang="en-US" sz="4800" b="1" dirty="0">
              <a:solidFill>
                <a:srgbClr val="1B4367"/>
              </a:solidFill>
            </a:endParaRPr>
          </a:p>
        </p:txBody>
      </p:sp>
      <p:cxnSp>
        <p:nvCxnSpPr>
          <p:cNvPr id="16" name="直接连接符 1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sp>
        <p:nvSpPr>
          <p:cNvPr id="35" name="文本框 19"/>
          <p:cNvSpPr txBox="1"/>
          <p:nvPr/>
        </p:nvSpPr>
        <p:spPr>
          <a:xfrm>
            <a:off x="1014607" y="1903595"/>
            <a:ext cx="7650195" cy="2993127"/>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TW" sz="1000" dirty="0" smtClean="0"/>
              <a:t>J.K,JK.L(2020).Stochastic </a:t>
            </a:r>
            <a:r>
              <a:rPr lang="en-US" altLang="zh-TW" sz="1000" dirty="0"/>
              <a:t>Detection of Interior Design Styles Using a Deep-Learning Model for Reference </a:t>
            </a:r>
            <a:r>
              <a:rPr lang="en-US" altLang="zh-TW" sz="1000" dirty="0" smtClean="0"/>
              <a:t>Images, </a:t>
            </a:r>
            <a:r>
              <a:rPr lang="en-US" altLang="zh-TW" sz="1000" dirty="0"/>
              <a:t>Department of Interior Architecture &amp; Built </a:t>
            </a:r>
            <a:r>
              <a:rPr lang="en-US" altLang="zh-TW" sz="1000" dirty="0" smtClean="0"/>
              <a:t>Environment.1-20.</a:t>
            </a:r>
          </a:p>
          <a:p>
            <a:endParaRPr lang="en-US" altLang="zh-TW" sz="1000" dirty="0" smtClean="0"/>
          </a:p>
          <a:p>
            <a:r>
              <a:rPr lang="en-US" altLang="zh-TW" sz="1000" dirty="0" smtClean="0"/>
              <a:t>Hui </a:t>
            </a:r>
            <a:r>
              <a:rPr lang="en-US" altLang="zh-TW" sz="1000" dirty="0" err="1" smtClean="0"/>
              <a:t>Ren,JiaLi,NanGao</a:t>
            </a:r>
            <a:r>
              <a:rPr lang="en-US" altLang="zh-TW" sz="1000" dirty="0" smtClean="0"/>
              <a:t>(2019)Two-Stage </a:t>
            </a:r>
            <a:r>
              <a:rPr lang="en-US" altLang="zh-TW" sz="1000" dirty="0"/>
              <a:t>Sketch Colorization With Color </a:t>
            </a:r>
            <a:r>
              <a:rPr lang="en-US" altLang="zh-TW" sz="1000" dirty="0" smtClean="0"/>
              <a:t>Parsing,IEEE,44599-44610.</a:t>
            </a:r>
          </a:p>
          <a:p>
            <a:endParaRPr lang="en-US" altLang="zh-TW" sz="1000" dirty="0"/>
          </a:p>
          <a:p>
            <a:r>
              <a:rPr lang="en-US" altLang="zh-TW" sz="1000" dirty="0" err="1" smtClean="0"/>
              <a:t>XiaojunBi,JunyaoXing</a:t>
            </a:r>
            <a:r>
              <a:rPr lang="en-US" altLang="zh-TW" sz="1000" dirty="0" smtClean="0"/>
              <a:t>(2020),</a:t>
            </a:r>
            <a:r>
              <a:rPr lang="en-US" altLang="zh-TW" sz="1000" dirty="0"/>
              <a:t> Multi-Scale Weighted Fusion Attentive Generative Adversarial Network for Single Image </a:t>
            </a:r>
            <a:r>
              <a:rPr lang="en-US" altLang="zh-TW" sz="1000" dirty="0" smtClean="0"/>
              <a:t>De-Raining,IEEE,69838-69848</a:t>
            </a:r>
          </a:p>
          <a:p>
            <a:endParaRPr lang="en-US" altLang="zh-TW" sz="1000" dirty="0"/>
          </a:p>
          <a:p>
            <a:r>
              <a:rPr lang="en-US" altLang="zh-TW" sz="1000" dirty="0" err="1" smtClean="0"/>
              <a:t>QirongBu,JieLuo,JuanMa,HongweiFeng,JunFeng</a:t>
            </a:r>
            <a:r>
              <a:rPr lang="en-US" altLang="zh-TW" sz="1000" dirty="0"/>
              <a:t>(2020), An Enhanced pix2pix </a:t>
            </a:r>
            <a:r>
              <a:rPr lang="en-US" altLang="zh-TW" sz="1000" dirty="0" err="1"/>
              <a:t>Dehazing</a:t>
            </a:r>
            <a:r>
              <a:rPr lang="en-US" altLang="zh-TW" sz="1000" dirty="0"/>
              <a:t> Network with Guided Filter </a:t>
            </a:r>
            <a:r>
              <a:rPr lang="en-US" altLang="zh-TW" sz="1000" dirty="0" smtClean="0"/>
              <a:t>Layer,</a:t>
            </a:r>
            <a:r>
              <a:rPr lang="en-US" altLang="zh-TW" sz="1000" dirty="0"/>
              <a:t> School of Information Science and </a:t>
            </a:r>
            <a:r>
              <a:rPr lang="en-US" altLang="zh-TW" sz="1000" dirty="0" smtClean="0"/>
              <a:t>Technology,1-15</a:t>
            </a:r>
          </a:p>
          <a:p>
            <a:endParaRPr lang="en-US" altLang="zh-TW" sz="1000" dirty="0"/>
          </a:p>
          <a:p>
            <a:r>
              <a:rPr lang="zh-TW" altLang="en-US" sz="1000" dirty="0">
                <a:solidFill>
                  <a:srgbClr val="000000"/>
                </a:solidFill>
                <a:latin typeface="Arial"/>
                <a:ea typeface="Arial"/>
                <a:cs typeface="Arial"/>
                <a:sym typeface="Arial"/>
              </a:rPr>
              <a:t>施旻岳</a:t>
            </a:r>
            <a:r>
              <a:rPr lang="zh-TW" altLang="en-US" sz="1000" dirty="0" smtClean="0">
                <a:solidFill>
                  <a:srgbClr val="000000"/>
                </a:solidFill>
                <a:latin typeface="Arial"/>
                <a:ea typeface="Arial"/>
                <a:cs typeface="Arial"/>
                <a:sym typeface="Arial"/>
              </a:rPr>
              <a:t>（</a:t>
            </a:r>
            <a:r>
              <a:rPr lang="en-US" altLang="zh-TW" sz="1000" dirty="0" smtClean="0">
                <a:solidFill>
                  <a:srgbClr val="000000"/>
                </a:solidFill>
                <a:latin typeface="Arial"/>
                <a:ea typeface="Arial"/>
                <a:cs typeface="Arial"/>
                <a:sym typeface="Arial"/>
              </a:rPr>
              <a:t>2021</a:t>
            </a:r>
            <a:r>
              <a:rPr lang="zh-TW" altLang="en-US" sz="1000" dirty="0" smtClean="0">
                <a:solidFill>
                  <a:srgbClr val="000000"/>
                </a:solidFill>
                <a:latin typeface="Arial"/>
                <a:ea typeface="Arial"/>
                <a:cs typeface="Arial"/>
                <a:sym typeface="Arial"/>
              </a:rPr>
              <a:t>）。以生成對抗網路為基礎之閩式建築風格轉換研究（</a:t>
            </a:r>
            <a:r>
              <a:rPr lang="zh-TW" altLang="en-US" sz="1000" dirty="0">
                <a:solidFill>
                  <a:srgbClr val="000000"/>
                </a:solidFill>
                <a:latin typeface="Arial"/>
                <a:ea typeface="Arial"/>
                <a:cs typeface="Arial"/>
                <a:sym typeface="Arial"/>
              </a:rPr>
              <a:t>碩士論文）</a:t>
            </a:r>
            <a:r>
              <a:rPr lang="zh-TW" altLang="en-US" sz="1000" dirty="0" smtClean="0">
                <a:solidFill>
                  <a:srgbClr val="000000"/>
                </a:solidFill>
                <a:latin typeface="Arial"/>
                <a:ea typeface="Arial"/>
                <a:cs typeface="Arial"/>
                <a:sym typeface="Arial"/>
              </a:rPr>
              <a:t>。國立金門大學資訊科技與應用碩士班。</a:t>
            </a:r>
            <a:endParaRPr lang="en-US" altLang="zh-TW" sz="1000" dirty="0" smtClean="0">
              <a:solidFill>
                <a:srgbClr val="000000"/>
              </a:solidFill>
              <a:latin typeface="Arial"/>
              <a:ea typeface="Arial"/>
              <a:cs typeface="Arial"/>
              <a:sym typeface="Arial"/>
            </a:endParaRPr>
          </a:p>
          <a:p>
            <a:endParaRPr lang="en-US" altLang="zh-TW" sz="1000" dirty="0">
              <a:solidFill>
                <a:srgbClr val="000000"/>
              </a:solidFill>
              <a:latin typeface="Arial"/>
              <a:cs typeface="Arial"/>
              <a:sym typeface="Arial"/>
            </a:endParaRPr>
          </a:p>
          <a:p>
            <a:r>
              <a:rPr lang="zh-TW" altLang="en-US" sz="1000" dirty="0" smtClean="0"/>
              <a:t>楊詒鈞</a:t>
            </a:r>
            <a:r>
              <a:rPr lang="en-US" altLang="zh-TW" sz="1000" dirty="0" smtClean="0"/>
              <a:t>(2021)</a:t>
            </a:r>
            <a:r>
              <a:rPr lang="zh-TW" altLang="en-US" sz="1000" dirty="0" smtClean="0">
                <a:solidFill>
                  <a:srgbClr val="000000"/>
                </a:solidFill>
                <a:latin typeface="Arial"/>
                <a:ea typeface="Arial"/>
                <a:cs typeface="Arial"/>
                <a:sym typeface="Arial"/>
              </a:rPr>
              <a:t>。生成對抗網路應用於多角度學習情緒辨識之研究</a:t>
            </a:r>
            <a:r>
              <a:rPr lang="en-US" altLang="zh-TW" sz="1000" dirty="0" smtClean="0">
                <a:solidFill>
                  <a:srgbClr val="000000"/>
                </a:solidFill>
                <a:latin typeface="Arial"/>
                <a:ea typeface="Arial"/>
                <a:cs typeface="Arial"/>
                <a:sym typeface="Arial"/>
              </a:rPr>
              <a:t>(</a:t>
            </a:r>
            <a:r>
              <a:rPr lang="zh-TW" altLang="en-US" sz="1000" dirty="0" smtClean="0">
                <a:solidFill>
                  <a:srgbClr val="000000"/>
                </a:solidFill>
                <a:latin typeface="Arial"/>
                <a:ea typeface="Arial"/>
                <a:cs typeface="Arial"/>
                <a:sym typeface="Arial"/>
              </a:rPr>
              <a:t>碩士論文</a:t>
            </a:r>
            <a:r>
              <a:rPr lang="en-US" altLang="zh-TW" sz="1000" dirty="0" smtClean="0">
                <a:solidFill>
                  <a:srgbClr val="000000"/>
                </a:solidFill>
                <a:latin typeface="Arial"/>
                <a:ea typeface="Arial"/>
                <a:cs typeface="Arial"/>
                <a:sym typeface="Arial"/>
              </a:rPr>
              <a:t>)</a:t>
            </a:r>
            <a:r>
              <a:rPr lang="zh-TW" altLang="en-US" sz="1000" dirty="0" smtClean="0">
                <a:solidFill>
                  <a:srgbClr val="000000"/>
                </a:solidFill>
                <a:latin typeface="Arial"/>
                <a:ea typeface="Arial"/>
                <a:cs typeface="Arial"/>
                <a:sym typeface="Arial"/>
              </a:rPr>
              <a:t>。國立中興大學資訊管理學系。</a:t>
            </a:r>
            <a:endParaRPr lang="en-US" altLang="zh-TW" sz="1000" dirty="0" smtClean="0">
              <a:solidFill>
                <a:srgbClr val="000000"/>
              </a:solidFill>
              <a:latin typeface="Arial"/>
              <a:ea typeface="Arial"/>
              <a:cs typeface="Arial"/>
              <a:sym typeface="Arial"/>
            </a:endParaRPr>
          </a:p>
          <a:p>
            <a:endParaRPr lang="en-US" altLang="zh-TW" sz="1000" dirty="0">
              <a:solidFill>
                <a:srgbClr val="000000"/>
              </a:solidFill>
              <a:latin typeface="Arial"/>
              <a:cs typeface="Arial"/>
              <a:sym typeface="Arial"/>
            </a:endParaRPr>
          </a:p>
          <a:p>
            <a:r>
              <a:rPr lang="zh-TW" altLang="en-US" sz="1000" dirty="0" smtClean="0">
                <a:solidFill>
                  <a:srgbClr val="000000"/>
                </a:solidFill>
                <a:latin typeface="Arial"/>
                <a:cs typeface="Arial"/>
                <a:sym typeface="Arial"/>
              </a:rPr>
              <a:t>簡嘉琳</a:t>
            </a:r>
            <a:r>
              <a:rPr lang="en-US" altLang="zh-TW" sz="1000" dirty="0" smtClean="0">
                <a:solidFill>
                  <a:srgbClr val="000000"/>
                </a:solidFill>
                <a:latin typeface="Arial"/>
                <a:cs typeface="Arial"/>
                <a:sym typeface="Arial"/>
              </a:rPr>
              <a:t>(2021)</a:t>
            </a:r>
            <a:r>
              <a:rPr lang="zh-TW" altLang="en-US" sz="1000" dirty="0" smtClean="0">
                <a:solidFill>
                  <a:srgbClr val="000000"/>
                </a:solidFill>
                <a:latin typeface="Arial"/>
                <a:cs typeface="Arial"/>
                <a:sym typeface="Arial"/>
              </a:rPr>
              <a:t>。基於生成對抗網路的繪畫風格轉換</a:t>
            </a:r>
            <a:r>
              <a:rPr lang="en-US" altLang="zh-TW" sz="1000" dirty="0" smtClean="0">
                <a:solidFill>
                  <a:srgbClr val="000000"/>
                </a:solidFill>
                <a:latin typeface="Arial"/>
                <a:cs typeface="Arial"/>
                <a:sym typeface="Arial"/>
              </a:rPr>
              <a:t>(</a:t>
            </a:r>
            <a:r>
              <a:rPr lang="zh-TW" altLang="en-US" sz="1000" dirty="0" smtClean="0">
                <a:solidFill>
                  <a:srgbClr val="000000"/>
                </a:solidFill>
                <a:latin typeface="Arial"/>
                <a:cs typeface="Arial"/>
                <a:sym typeface="Arial"/>
              </a:rPr>
              <a:t>碩士論文</a:t>
            </a:r>
            <a:r>
              <a:rPr lang="en-US" altLang="zh-TW" sz="1000" dirty="0" smtClean="0">
                <a:solidFill>
                  <a:srgbClr val="000000"/>
                </a:solidFill>
                <a:latin typeface="Arial"/>
                <a:cs typeface="Arial"/>
                <a:sym typeface="Arial"/>
              </a:rPr>
              <a:t>)</a:t>
            </a:r>
            <a:r>
              <a:rPr lang="zh-TW" altLang="en-US" sz="1000" dirty="0" smtClean="0">
                <a:solidFill>
                  <a:srgbClr val="000000"/>
                </a:solidFill>
                <a:latin typeface="Arial"/>
                <a:ea typeface="Arial"/>
                <a:cs typeface="Arial"/>
                <a:sym typeface="Arial"/>
              </a:rPr>
              <a:t> 。國立宜蘭大 學資訊工程學系研究所。</a:t>
            </a:r>
            <a:endParaRPr lang="en-US" altLang="zh-TW" sz="1000" dirty="0" smtClean="0"/>
          </a:p>
          <a:p>
            <a:r>
              <a:rPr lang="en-US" altLang="zh-TW" sz="1000" dirty="0"/>
              <a:t/>
            </a:r>
            <a:br>
              <a:rPr lang="en-US" altLang="zh-TW" sz="1000" dirty="0"/>
            </a:br>
            <a:endParaRPr lang="en-US" altLang="zh-TW" sz="1000" dirty="0"/>
          </a:p>
          <a:p>
            <a:endParaRPr lang="en-US" altLang="zh-TW" sz="1000" dirty="0"/>
          </a:p>
        </p:txBody>
      </p:sp>
    </p:spTree>
    <p:extLst>
      <p:ext uri="{BB962C8B-B14F-4D97-AF65-F5344CB8AC3E}">
        <p14:creationId xmlns:p14="http://schemas.microsoft.com/office/powerpoint/2010/main" val="1786162794"/>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9"/>
                                        </p:tgtEl>
                                        <p:attrNameLst>
                                          <p:attrName>ppt_y</p:attrName>
                                        </p:attrNameLst>
                                      </p:cBhvr>
                                      <p:tavLst>
                                        <p:tav tm="0">
                                          <p:val>
                                            <p:strVal val="#ppt_y"/>
                                          </p:val>
                                        </p:tav>
                                        <p:tav tm="100000">
                                          <p:val>
                                            <p:strVal val="#ppt_y"/>
                                          </p:val>
                                        </p:tav>
                                      </p:tavLst>
                                    </p:anim>
                                    <p:anim calcmode="lin" valueType="num">
                                      <p:cBhvr>
                                        <p:cTn id="9"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9"/>
                                        </p:tgtEl>
                                      </p:cBhvr>
                                    </p:animEffect>
                                  </p:childTnLst>
                                </p:cTn>
                              </p:par>
                            </p:childTnLst>
                          </p:cTn>
                        </p:par>
                        <p:par>
                          <p:cTn id="12" fill="hold">
                            <p:stCondLst>
                              <p:cond delay="650"/>
                            </p:stCondLst>
                            <p:childTnLst>
                              <p:par>
                                <p:cTn id="13" presetID="22" presetClass="entr" presetSubtype="8"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300"/>
                                        <p:tgtEl>
                                          <p:spTgt spid="16"/>
                                        </p:tgtEl>
                                      </p:cBhvr>
                                    </p:animEffect>
                                  </p:childTnLst>
                                </p:cTn>
                              </p:par>
                            </p:childTnLst>
                          </p:cTn>
                        </p:par>
                        <p:par>
                          <p:cTn id="16" fill="hold">
                            <p:stCondLst>
                              <p:cond delay="950"/>
                            </p:stCondLst>
                            <p:childTnLst>
                              <p:par>
                                <p:cTn id="17" presetID="53" presetClass="entr" presetSubtype="528" fill="hold" grpId="0" nodeType="after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500" fill="hold"/>
                                        <p:tgtEl>
                                          <p:spTgt spid="27"/>
                                        </p:tgtEl>
                                        <p:attrNameLst>
                                          <p:attrName>ppt_w</p:attrName>
                                        </p:attrNameLst>
                                      </p:cBhvr>
                                      <p:tavLst>
                                        <p:tav tm="0">
                                          <p:val>
                                            <p:fltVal val="0"/>
                                          </p:val>
                                        </p:tav>
                                        <p:tav tm="100000">
                                          <p:val>
                                            <p:strVal val="#ppt_w"/>
                                          </p:val>
                                        </p:tav>
                                      </p:tavLst>
                                    </p:anim>
                                    <p:anim calcmode="lin" valueType="num">
                                      <p:cBhvr>
                                        <p:cTn id="20" dur="500" fill="hold"/>
                                        <p:tgtEl>
                                          <p:spTgt spid="27"/>
                                        </p:tgtEl>
                                        <p:attrNameLst>
                                          <p:attrName>ppt_h</p:attrName>
                                        </p:attrNameLst>
                                      </p:cBhvr>
                                      <p:tavLst>
                                        <p:tav tm="0">
                                          <p:val>
                                            <p:fltVal val="0"/>
                                          </p:val>
                                        </p:tav>
                                        <p:tav tm="100000">
                                          <p:val>
                                            <p:strVal val="#ppt_h"/>
                                          </p:val>
                                        </p:tav>
                                      </p:tavLst>
                                    </p:anim>
                                    <p:animEffect transition="in" filter="fade">
                                      <p:cBhvr>
                                        <p:cTn id="21" dur="500"/>
                                        <p:tgtEl>
                                          <p:spTgt spid="27"/>
                                        </p:tgtEl>
                                      </p:cBhvr>
                                    </p:animEffect>
                                    <p:anim calcmode="lin" valueType="num">
                                      <p:cBhvr>
                                        <p:cTn id="22" dur="500" fill="hold"/>
                                        <p:tgtEl>
                                          <p:spTgt spid="27"/>
                                        </p:tgtEl>
                                        <p:attrNameLst>
                                          <p:attrName>ppt_x</p:attrName>
                                        </p:attrNameLst>
                                      </p:cBhvr>
                                      <p:tavLst>
                                        <p:tav tm="0">
                                          <p:val>
                                            <p:fltVal val="0.5"/>
                                          </p:val>
                                        </p:tav>
                                        <p:tav tm="100000">
                                          <p:val>
                                            <p:strVal val="#ppt_x"/>
                                          </p:val>
                                        </p:tav>
                                      </p:tavLst>
                                    </p:anim>
                                    <p:anim calcmode="lin" valueType="num">
                                      <p:cBhvr>
                                        <p:cTn id="23" dur="500" fill="hold"/>
                                        <p:tgtEl>
                                          <p:spTgt spid="27"/>
                                        </p:tgtEl>
                                        <p:attrNameLst>
                                          <p:attrName>ppt_y</p:attrName>
                                        </p:attrNameLst>
                                      </p:cBhvr>
                                      <p:tavLst>
                                        <p:tav tm="0">
                                          <p:val>
                                            <p:fltVal val="0.5"/>
                                          </p:val>
                                        </p:tav>
                                        <p:tav tm="100000">
                                          <p:val>
                                            <p:strVal val="#ppt_y"/>
                                          </p:val>
                                        </p:tav>
                                      </p:tavLst>
                                    </p:anim>
                                  </p:childTnLst>
                                </p:cTn>
                              </p:par>
                            </p:childTnLst>
                          </p:cTn>
                        </p:par>
                        <p:par>
                          <p:cTn id="24" fill="hold">
                            <p:stCondLst>
                              <p:cond delay="1450"/>
                            </p:stCondLst>
                            <p:childTnLst>
                              <p:par>
                                <p:cTn id="25" presetID="2" presetClass="entr" presetSubtype="2" fill="hold" grpId="0"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500" fill="hold"/>
                                        <p:tgtEl>
                                          <p:spTgt spid="35"/>
                                        </p:tgtEl>
                                        <p:attrNameLst>
                                          <p:attrName>ppt_x</p:attrName>
                                        </p:attrNameLst>
                                      </p:cBhvr>
                                      <p:tavLst>
                                        <p:tav tm="0">
                                          <p:val>
                                            <p:strVal val="1+#ppt_w/2"/>
                                          </p:val>
                                        </p:tav>
                                        <p:tav tm="100000">
                                          <p:val>
                                            <p:strVal val="#ppt_x"/>
                                          </p:val>
                                        </p:tav>
                                      </p:tavLst>
                                    </p:anim>
                                    <p:anim calcmode="lin" valueType="num">
                                      <p:cBhvr additive="base">
                                        <p:cTn id="28" dur="5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7" grpId="0"/>
      <p:bldP spid="35" grpId="0"/>
    </p:bldLst>
  </p:timing>
</p:sld>
</file>

<file path=ppt/slides/slide7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文本框 9"/>
          <p:cNvSpPr txBox="1"/>
          <p:nvPr/>
        </p:nvSpPr>
        <p:spPr>
          <a:xfrm>
            <a:off x="2374137" y="1884748"/>
            <a:ext cx="4272439" cy="1084912"/>
          </a:xfrm>
          <a:prstGeom prst="rect">
            <a:avLst/>
          </a:prstGeom>
          <a:noFill/>
        </p:spPr>
        <p:txBody>
          <a:bodyPr wrap="square" lIns="68580" tIns="34290" rIns="68580" bIns="34290" rtlCol="0">
            <a:spAutoFit/>
          </a:bodyPr>
          <a:lstStyle/>
          <a:p>
            <a:pPr algn="ctr">
              <a:defRPr/>
            </a:pPr>
            <a:r>
              <a:rPr lang="en-US" altLang="zh-CN" sz="6600" b="1" dirty="0">
                <a:solidFill>
                  <a:srgbClr val="1B4367"/>
                </a:solidFill>
                <a:cs typeface="+mn-ea"/>
                <a:sym typeface="+mn-lt"/>
              </a:rPr>
              <a:t>THANKS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3200340"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smtClean="0">
                <a:solidFill>
                  <a:srgbClr val="1B4367"/>
                </a:solidFill>
                <a:cs typeface="+mn-ea"/>
                <a:sym typeface="+mn-lt"/>
              </a:rPr>
              <a:t>人工智慧的發展</a:t>
            </a:r>
            <a:endParaRPr lang="zh-CN" altLang="en-US" sz="2000" b="1" dirty="0">
              <a:solidFill>
                <a:srgbClr val="1B4367"/>
              </a:solidFill>
              <a:cs typeface="+mn-ea"/>
              <a:sym typeface="+mn-lt"/>
            </a:endParaRPr>
          </a:p>
        </p:txBody>
      </p:sp>
      <p:sp>
        <p:nvSpPr>
          <p:cNvPr id="20494" name="TextBox 13"/>
          <p:cNvSpPr txBox="1"/>
          <p:nvPr/>
        </p:nvSpPr>
        <p:spPr>
          <a:xfrm>
            <a:off x="871788" y="1708829"/>
            <a:ext cx="7162740" cy="738664"/>
          </a:xfrm>
          <a:prstGeom prst="rect">
            <a:avLst/>
          </a:prstGeom>
          <a:noFill/>
          <a:ln w="9525">
            <a:noFill/>
            <a:miter/>
          </a:ln>
        </p:spPr>
        <p:txBody>
          <a:bodyPr wrap="square" lIns="0" tIns="0" rIns="0" bIns="0">
            <a:spAutoFit/>
          </a:bodyPr>
          <a:lstStyle/>
          <a:p>
            <a:r>
              <a:rPr lang="zh-TW" altLang="zh-TW" sz="1600" dirty="0"/>
              <a:t>三維立面圖像轉換為真實的</a:t>
            </a:r>
            <a:r>
              <a:rPr lang="zh-TW" altLang="zh-TW" sz="1600" dirty="0" smtClean="0"/>
              <a:t>照片</a:t>
            </a:r>
            <a:endParaRPr lang="en-US" altLang="zh-TW" sz="1600" dirty="0" smtClean="0"/>
          </a:p>
          <a:p>
            <a:endParaRPr lang="en-US" altLang="zh-TW" sz="1600" dirty="0" smtClean="0"/>
          </a:p>
          <a:p>
            <a:r>
              <a:rPr lang="zh-TW" altLang="en-US" sz="1600" b="1" dirty="0">
                <a:solidFill>
                  <a:srgbClr val="FF0000"/>
                </a:solidFill>
                <a:latin typeface="微軟正黑體" panose="020B0604030504040204" pitchFamily="34" charset="-120"/>
                <a:ea typeface="微軟正黑體" panose="020B0604030504040204" pitchFamily="34" charset="-120"/>
              </a:rPr>
              <a:t>市面上卻鮮少有對室內設計進行的研究</a:t>
            </a:r>
            <a:endParaRPr lang="zh-TW" altLang="zh-TW" sz="1600" b="1" dirty="0">
              <a:solidFill>
                <a:srgbClr val="FF0000"/>
              </a:solidFill>
              <a:latin typeface="微軟正黑體" panose="020B0604030504040204" pitchFamily="34" charset="-120"/>
              <a:ea typeface="微軟正黑體" panose="020B0604030504040204" pitchFamily="34" charset="-120"/>
            </a:endParaRPr>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研究動機</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7" name="Picture 2" descr="164020130973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70453" y="2638775"/>
            <a:ext cx="5273675" cy="222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9692972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3" name="TextBox 13"/>
          <p:cNvSpPr txBox="1"/>
          <p:nvPr/>
        </p:nvSpPr>
        <p:spPr>
          <a:xfrm>
            <a:off x="871788" y="1124684"/>
            <a:ext cx="3200340" cy="307777"/>
          </a:xfrm>
          <a:prstGeom prst="rect">
            <a:avLst/>
          </a:prstGeom>
          <a:noFill/>
          <a:ln w="9525">
            <a:noFill/>
            <a:miter/>
          </a:ln>
        </p:spPr>
        <p:txBody>
          <a:bodyPr wrap="square" lIns="0" tIns="0" rIns="0" bIns="0">
            <a:spAutoFit/>
          </a:bodyPr>
          <a:lstStyle/>
          <a:p>
            <a:pPr defTabSz="683419">
              <a:spcBef>
                <a:spcPct val="20000"/>
              </a:spcBef>
            </a:pPr>
            <a:r>
              <a:rPr lang="zh-TW" altLang="en-US" sz="2000" b="1" dirty="0">
                <a:solidFill>
                  <a:srgbClr val="1B4367"/>
                </a:solidFill>
                <a:cs typeface="+mn-ea"/>
                <a:sym typeface="+mn-lt"/>
              </a:rPr>
              <a:t>生成對抗網路</a:t>
            </a:r>
            <a:endParaRPr lang="zh-CN" altLang="en-US" sz="2000" b="1" dirty="0">
              <a:solidFill>
                <a:srgbClr val="1B4367"/>
              </a:solidFill>
              <a:cs typeface="+mn-ea"/>
              <a:sym typeface="+mn-lt"/>
            </a:endParaRPr>
          </a:p>
        </p:txBody>
      </p:sp>
      <p:sp>
        <p:nvSpPr>
          <p:cNvPr id="20494" name="TextBox 13"/>
          <p:cNvSpPr txBox="1"/>
          <p:nvPr/>
        </p:nvSpPr>
        <p:spPr>
          <a:xfrm>
            <a:off x="871788" y="1824167"/>
            <a:ext cx="7162740" cy="1231106"/>
          </a:xfrm>
          <a:prstGeom prst="rect">
            <a:avLst/>
          </a:prstGeom>
          <a:noFill/>
          <a:ln w="9525">
            <a:noFill/>
            <a:miter/>
          </a:ln>
        </p:spPr>
        <p:txBody>
          <a:bodyPr wrap="square" lIns="0" tIns="0" rIns="0" bIns="0">
            <a:spAutoFit/>
          </a:bodyPr>
          <a:lstStyle/>
          <a:p>
            <a:r>
              <a:rPr lang="zh-TW" altLang="en-US" sz="1600" dirty="0"/>
              <a:t>簡稱</a:t>
            </a:r>
            <a:r>
              <a:rPr lang="en-US" altLang="zh-TW" sz="1600" dirty="0" smtClean="0"/>
              <a:t>GAN(Generative </a:t>
            </a:r>
            <a:r>
              <a:rPr lang="en-US" altLang="zh-TW" sz="1600" dirty="0"/>
              <a:t>Adversarial </a:t>
            </a:r>
            <a:r>
              <a:rPr lang="en-US" altLang="zh-TW" sz="1600" dirty="0" smtClean="0"/>
              <a:t>Network)</a:t>
            </a:r>
            <a:endParaRPr lang="en-US" altLang="zh-TW" sz="1600" dirty="0" smtClean="0">
              <a:latin typeface="微軟正黑體" panose="020B0604030504040204" pitchFamily="34" charset="-120"/>
              <a:ea typeface="微軟正黑體" panose="020B0604030504040204" pitchFamily="34" charset="-120"/>
            </a:endParaRPr>
          </a:p>
          <a:p>
            <a:r>
              <a:rPr lang="en-US" altLang="zh-TW" sz="1600" dirty="0" smtClean="0">
                <a:latin typeface="微軟正黑體" panose="020B0604030504040204" pitchFamily="34" charset="-120"/>
                <a:ea typeface="微軟正黑體" panose="020B0604030504040204" pitchFamily="34" charset="-120"/>
              </a:rPr>
              <a:t>2014</a:t>
            </a:r>
            <a:r>
              <a:rPr lang="zh-TW" altLang="en-US" sz="1600" dirty="0" smtClean="0">
                <a:latin typeface="微軟正黑體" panose="020B0604030504040204" pitchFamily="34" charset="-120"/>
                <a:ea typeface="微軟正黑體" panose="020B0604030504040204" pitchFamily="34" charset="-120"/>
              </a:rPr>
              <a:t>年由 </a:t>
            </a:r>
            <a:r>
              <a:rPr lang="en-US" altLang="zh-TW" sz="1600" dirty="0" smtClean="0">
                <a:latin typeface="微軟正黑體" panose="020B0604030504040204" pitchFamily="34" charset="-120"/>
                <a:ea typeface="微軟正黑體" panose="020B0604030504040204" pitchFamily="34" charset="-120"/>
              </a:rPr>
              <a:t>Ian </a:t>
            </a:r>
            <a:r>
              <a:rPr lang="en-US" altLang="zh-TW" sz="1600" dirty="0" err="1" smtClean="0">
                <a:latin typeface="微軟正黑體" panose="020B0604030504040204" pitchFamily="34" charset="-120"/>
                <a:ea typeface="微軟正黑體" panose="020B0604030504040204" pitchFamily="34" charset="-120"/>
              </a:rPr>
              <a:t>Goodfellow</a:t>
            </a:r>
            <a:r>
              <a:rPr lang="zh-TW" altLang="en-US" sz="1600" dirty="0" smtClean="0">
                <a:latin typeface="微軟正黑體" panose="020B0604030504040204" pitchFamily="34" charset="-120"/>
                <a:ea typeface="微軟正黑體" panose="020B0604030504040204" pitchFamily="34" charset="-120"/>
              </a:rPr>
              <a:t>所提出</a:t>
            </a:r>
            <a:endParaRPr lang="en-US" altLang="zh-TW" sz="1600" dirty="0" smtClean="0">
              <a:latin typeface="微軟正黑體" panose="020B0604030504040204" pitchFamily="34" charset="-120"/>
              <a:ea typeface="微軟正黑體" panose="020B0604030504040204" pitchFamily="34" charset="-120"/>
            </a:endParaRPr>
          </a:p>
          <a:p>
            <a:r>
              <a:rPr lang="zh-TW" altLang="en-US" sz="1600" dirty="0" smtClean="0">
                <a:latin typeface="微軟正黑體" panose="020B0604030504040204" pitchFamily="34" charset="-120"/>
                <a:ea typeface="微軟正黑體" panose="020B0604030504040204" pitchFamily="34" charset="-120"/>
              </a:rPr>
              <a:t>基本架構</a:t>
            </a:r>
            <a:r>
              <a:rPr lang="en-US" altLang="zh-TW" sz="1600" dirty="0" smtClean="0">
                <a:latin typeface="微軟正黑體" panose="020B0604030504040204" pitchFamily="34" charset="-120"/>
                <a:ea typeface="微軟正黑體" panose="020B0604030504040204" pitchFamily="34" charset="-120"/>
              </a:rPr>
              <a:t>:</a:t>
            </a:r>
          </a:p>
          <a:p>
            <a:r>
              <a:rPr lang="zh-TW" altLang="en-US" sz="1600" dirty="0" smtClean="0">
                <a:latin typeface="微軟正黑體" panose="020B0604030504040204" pitchFamily="34" charset="-120"/>
                <a:ea typeface="微軟正黑體" panose="020B0604030504040204" pitchFamily="34" charset="-120"/>
              </a:rPr>
              <a:t>生成器</a:t>
            </a:r>
            <a:r>
              <a:rPr lang="en-US" altLang="zh-TW" sz="1600" dirty="0" smtClean="0">
                <a:latin typeface="微軟正黑體" panose="020B0604030504040204" pitchFamily="34" charset="-120"/>
                <a:ea typeface="微軟正黑體" panose="020B0604030504040204" pitchFamily="34" charset="-120"/>
              </a:rPr>
              <a:t>(Generator)</a:t>
            </a:r>
          </a:p>
          <a:p>
            <a:r>
              <a:rPr lang="zh-TW" altLang="en-US" sz="1600" dirty="0" smtClean="0">
                <a:latin typeface="微軟正黑體" panose="020B0604030504040204" pitchFamily="34" charset="-120"/>
                <a:ea typeface="微軟正黑體" panose="020B0604030504040204" pitchFamily="34" charset="-120"/>
              </a:rPr>
              <a:t>判別器</a:t>
            </a:r>
            <a:r>
              <a:rPr lang="en-US" altLang="zh-TW" sz="1600" dirty="0" smtClean="0">
                <a:latin typeface="微軟正黑體" panose="020B0604030504040204" pitchFamily="34" charset="-120"/>
                <a:ea typeface="微軟正黑體" panose="020B0604030504040204" pitchFamily="34" charset="-120"/>
              </a:rPr>
              <a:t>(Discriminator)</a:t>
            </a:r>
            <a:endParaRPr lang="zh-TW" altLang="zh-TW" sz="1600" dirty="0">
              <a:latin typeface="微軟正黑體" panose="020B0604030504040204" pitchFamily="34" charset="-120"/>
              <a:ea typeface="微軟正黑體" panose="020B0604030504040204" pitchFamily="34" charset="-120"/>
            </a:endParaRPr>
          </a:p>
        </p:txBody>
      </p:sp>
      <p:sp>
        <p:nvSpPr>
          <p:cNvPr id="24" name="文本框 15"/>
          <p:cNvSpPr txBox="1"/>
          <p:nvPr/>
        </p:nvSpPr>
        <p:spPr>
          <a:xfrm>
            <a:off x="709386" y="309785"/>
            <a:ext cx="2261711" cy="330860"/>
          </a:xfrm>
          <a:prstGeom prst="rect">
            <a:avLst/>
          </a:prstGeom>
          <a:noFill/>
        </p:spPr>
        <p:txBody>
          <a:bodyPr wrap="square" lIns="68580" tIns="34290" rIns="68580" bIns="34290" rtlCol="0">
            <a:spAutoFit/>
          </a:bodyPr>
          <a:lstStyle/>
          <a:p>
            <a:r>
              <a:rPr lang="zh-TW" altLang="en-US" sz="1700" b="1" dirty="0" smtClean="0">
                <a:solidFill>
                  <a:srgbClr val="1B4367"/>
                </a:solidFill>
                <a:cs typeface="+mn-ea"/>
                <a:sym typeface="+mn-lt"/>
              </a:rPr>
              <a:t>研究背景</a:t>
            </a:r>
            <a:endParaRPr lang="zh-CN" altLang="en-US" sz="1700" b="1" dirty="0">
              <a:solidFill>
                <a:srgbClr val="1B4367"/>
              </a:solidFill>
              <a:cs typeface="+mn-ea"/>
              <a:sym typeface="+mn-lt"/>
            </a:endParaRPr>
          </a:p>
        </p:txBody>
      </p:sp>
      <p:cxnSp>
        <p:nvCxnSpPr>
          <p:cNvPr id="26" name="直接连接符 25"/>
          <p:cNvCxnSpPr/>
          <p:nvPr/>
        </p:nvCxnSpPr>
        <p:spPr>
          <a:xfrm>
            <a:off x="774478" y="657417"/>
            <a:ext cx="480259" cy="0"/>
          </a:xfrm>
          <a:prstGeom prst="line">
            <a:avLst/>
          </a:prstGeom>
          <a:ln w="9525">
            <a:solidFill>
              <a:srgbClr val="1B4367"/>
            </a:solidFill>
          </a:ln>
        </p:spPr>
        <p:style>
          <a:lnRef idx="1">
            <a:schemeClr val="accent1"/>
          </a:lnRef>
          <a:fillRef idx="0">
            <a:schemeClr val="accent1"/>
          </a:fillRef>
          <a:effectRef idx="0">
            <a:schemeClr val="accent1"/>
          </a:effectRef>
          <a:fontRef idx="minor">
            <a:schemeClr val="tx1"/>
          </a:fontRef>
        </p:style>
      </p:cxnSp>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6814" y="1523039"/>
            <a:ext cx="2428875" cy="2533650"/>
          </a:xfrm>
          <a:prstGeom prst="rect">
            <a:avLst/>
          </a:prstGeom>
        </p:spPr>
      </p:pic>
    </p:spTree>
    <p:extLst>
      <p:ext uri="{BB962C8B-B14F-4D97-AF65-F5344CB8AC3E}">
        <p14:creationId xmlns:p14="http://schemas.microsoft.com/office/powerpoint/2010/main" val="28001915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2478</TotalTime>
  <Words>9052</Words>
  <Application>Microsoft Office PowerPoint</Application>
  <PresentationFormat>如螢幕大小 (16:9)</PresentationFormat>
  <Paragraphs>555</Paragraphs>
  <Slides>76</Slides>
  <Notes>76</Notes>
  <HiddenSlides>0</HiddenSlides>
  <MMClips>0</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76</vt:i4>
      </vt:variant>
    </vt:vector>
  </HeadingPairs>
  <TitlesOfParts>
    <vt:vector size="85" baseType="lpstr">
      <vt:lpstr>FZZhengHeiS-DB-GB</vt:lpstr>
      <vt:lpstr>微软雅黑</vt:lpstr>
      <vt:lpstr>宋体</vt:lpstr>
      <vt:lpstr>微軟正黑體</vt:lpstr>
      <vt:lpstr>新細明體</vt:lpstr>
      <vt:lpstr>Arial</vt:lpstr>
      <vt:lpstr>Calibri</vt:lpstr>
      <vt:lpstr>Wingdings</vt:lpstr>
      <vt:lpstr>Office 主题</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
  <dc:description>http://www.ypppt.com/</dc:description>
  <cp:lastModifiedBy>Microsoft 帳戶</cp:lastModifiedBy>
  <cp:revision>266</cp:revision>
  <dcterms:created xsi:type="dcterms:W3CDTF">2016-05-20T12:59:00Z</dcterms:created>
  <dcterms:modified xsi:type="dcterms:W3CDTF">2021-12-25T08:03:56Z</dcterms:modified>
  <cp:category/>
  <cp:contentStatus>ytfcells</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2052-10.1.0.5745</vt:lpwstr>
  </property>
</Properties>
</file>

<file path=docProps/thumbnail.jpeg>
</file>